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0" r:id="rId15"/>
    <p:sldId id="271" r:id="rId16"/>
    <p:sldId id="272" r:id="rId17"/>
    <p:sldId id="273" r:id="rId18"/>
    <p:sldId id="275" r:id="rId19"/>
    <p:sldId id="276" r:id="rId20"/>
    <p:sldId id="277" r:id="rId21"/>
  </p:sldIdLst>
  <p:sldSz cx="9753600" cy="7315200"/>
  <p:notesSz cx="6858000" cy="9144000"/>
  <p:embeddedFontLst>
    <p:embeddedFont>
      <p:font typeface="Arial Bold" panose="020B0802020202020204" pitchFamily="34" charset="77"/>
      <p:regular r:id="rId22"/>
      <p:bold r:id="rId23"/>
    </p:embeddedFont>
    <p:embeddedFont>
      <p:font typeface="Montserrat Bold" pitchFamily="2" charset="77"/>
      <p:regular r:id="rId24"/>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autoAdjust="0"/>
    <p:restoredTop sz="94635" autoAdjust="0"/>
  </p:normalViewPr>
  <p:slideViewPr>
    <p:cSldViewPr>
      <p:cViewPr varScale="1">
        <p:scale>
          <a:sx n="107" d="100"/>
          <a:sy n="107" d="100"/>
        </p:scale>
        <p:origin x="166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10/23/24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video" Target="https://www.youtube.com/embed/QdO2pWqzYK4?feature=oembed"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1431" y="1696221"/>
            <a:ext cx="742863" cy="1693508"/>
            <a:chOff x="0" y="0"/>
            <a:chExt cx="275134" cy="627225"/>
          </a:xfrm>
        </p:grpSpPr>
        <p:sp>
          <p:nvSpPr>
            <p:cNvPr id="3" name="Freeform 3"/>
            <p:cNvSpPr/>
            <p:nvPr/>
          </p:nvSpPr>
          <p:spPr>
            <a:xfrm>
              <a:off x="0" y="0"/>
              <a:ext cx="275134" cy="627225"/>
            </a:xfrm>
            <a:custGeom>
              <a:avLst/>
              <a:gdLst/>
              <a:ahLst/>
              <a:cxnLst/>
              <a:rect l="l" t="t" r="r" b="b"/>
              <a:pathLst>
                <a:path w="275134" h="627225">
                  <a:moveTo>
                    <a:pt x="0" y="0"/>
                  </a:moveTo>
                  <a:lnTo>
                    <a:pt x="275134" y="0"/>
                  </a:lnTo>
                  <a:lnTo>
                    <a:pt x="275134" y="627225"/>
                  </a:lnTo>
                  <a:lnTo>
                    <a:pt x="0" y="627225"/>
                  </a:lnTo>
                  <a:close/>
                </a:path>
              </a:pathLst>
            </a:custGeom>
            <a:solidFill>
              <a:srgbClr val="D5ED9F"/>
            </a:solidFill>
          </p:spPr>
          <p:txBody>
            <a:bodyPr/>
            <a:lstStyle/>
            <a:p>
              <a:endParaRPr lang="en-US"/>
            </a:p>
          </p:txBody>
        </p:sp>
        <p:sp>
          <p:nvSpPr>
            <p:cNvPr id="4" name="TextBox 4"/>
            <p:cNvSpPr txBox="1"/>
            <p:nvPr/>
          </p:nvSpPr>
          <p:spPr>
            <a:xfrm>
              <a:off x="0" y="-57150"/>
              <a:ext cx="275134" cy="684375"/>
            </a:xfrm>
            <a:prstGeom prst="rect">
              <a:avLst/>
            </a:prstGeom>
          </p:spPr>
          <p:txBody>
            <a:bodyPr lIns="50800" tIns="50800" rIns="50800" bIns="50800" rtlCol="0" anchor="ctr"/>
            <a:lstStyle/>
            <a:p>
              <a:pPr algn="ctr">
                <a:lnSpc>
                  <a:spcPts val="1960"/>
                </a:lnSpc>
              </a:pPr>
              <a:endParaRPr/>
            </a:p>
          </p:txBody>
        </p:sp>
      </p:grpSp>
      <p:grpSp>
        <p:nvGrpSpPr>
          <p:cNvPr id="5" name="Group 5"/>
          <p:cNvGrpSpPr/>
          <p:nvPr/>
        </p:nvGrpSpPr>
        <p:grpSpPr>
          <a:xfrm>
            <a:off x="3824760" y="2426814"/>
            <a:ext cx="4695998" cy="1084171"/>
            <a:chOff x="0" y="0"/>
            <a:chExt cx="1787142" cy="412600"/>
          </a:xfrm>
        </p:grpSpPr>
        <p:sp>
          <p:nvSpPr>
            <p:cNvPr id="6" name="Freeform 6"/>
            <p:cNvSpPr/>
            <p:nvPr/>
          </p:nvSpPr>
          <p:spPr>
            <a:xfrm>
              <a:off x="0" y="0"/>
              <a:ext cx="1787142" cy="412600"/>
            </a:xfrm>
            <a:custGeom>
              <a:avLst/>
              <a:gdLst/>
              <a:ahLst/>
              <a:cxnLst/>
              <a:rect l="l" t="t" r="r" b="b"/>
              <a:pathLst>
                <a:path w="1787142" h="412600">
                  <a:moveTo>
                    <a:pt x="59350" y="0"/>
                  </a:moveTo>
                  <a:lnTo>
                    <a:pt x="1727792" y="0"/>
                  </a:lnTo>
                  <a:cubicBezTo>
                    <a:pt x="1743532" y="0"/>
                    <a:pt x="1758629" y="6253"/>
                    <a:pt x="1769759" y="17383"/>
                  </a:cubicBezTo>
                  <a:cubicBezTo>
                    <a:pt x="1780889" y="28514"/>
                    <a:pt x="1787142" y="43610"/>
                    <a:pt x="1787142" y="59350"/>
                  </a:cubicBezTo>
                  <a:lnTo>
                    <a:pt x="1787142" y="353250"/>
                  </a:lnTo>
                  <a:cubicBezTo>
                    <a:pt x="1787142" y="368990"/>
                    <a:pt x="1780889" y="384086"/>
                    <a:pt x="1769759" y="395217"/>
                  </a:cubicBezTo>
                  <a:cubicBezTo>
                    <a:pt x="1758629" y="406347"/>
                    <a:pt x="1743532" y="412600"/>
                    <a:pt x="1727792" y="412600"/>
                  </a:cubicBezTo>
                  <a:lnTo>
                    <a:pt x="59350" y="412600"/>
                  </a:lnTo>
                  <a:cubicBezTo>
                    <a:pt x="43610" y="412600"/>
                    <a:pt x="28514" y="406347"/>
                    <a:pt x="17383" y="395217"/>
                  </a:cubicBezTo>
                  <a:cubicBezTo>
                    <a:pt x="6253" y="384086"/>
                    <a:pt x="0" y="368990"/>
                    <a:pt x="0" y="353250"/>
                  </a:cubicBezTo>
                  <a:lnTo>
                    <a:pt x="0" y="59350"/>
                  </a:lnTo>
                  <a:cubicBezTo>
                    <a:pt x="0" y="43610"/>
                    <a:pt x="6253" y="28514"/>
                    <a:pt x="17383" y="17383"/>
                  </a:cubicBezTo>
                  <a:cubicBezTo>
                    <a:pt x="28514" y="6253"/>
                    <a:pt x="43610" y="0"/>
                    <a:pt x="59350" y="0"/>
                  </a:cubicBezTo>
                  <a:close/>
                </a:path>
              </a:pathLst>
            </a:custGeom>
            <a:solidFill>
              <a:srgbClr val="00712D"/>
            </a:solidFill>
          </p:spPr>
          <p:txBody>
            <a:bodyPr/>
            <a:lstStyle/>
            <a:p>
              <a:endParaRPr lang="en-US"/>
            </a:p>
          </p:txBody>
        </p:sp>
        <p:sp>
          <p:nvSpPr>
            <p:cNvPr id="7" name="TextBox 7"/>
            <p:cNvSpPr txBox="1"/>
            <p:nvPr/>
          </p:nvSpPr>
          <p:spPr>
            <a:xfrm>
              <a:off x="0" y="-57150"/>
              <a:ext cx="1787142" cy="469750"/>
            </a:xfrm>
            <a:prstGeom prst="rect">
              <a:avLst/>
            </a:prstGeom>
          </p:spPr>
          <p:txBody>
            <a:bodyPr lIns="50800" tIns="50800" rIns="50800" bIns="50800" rtlCol="0" anchor="ctr"/>
            <a:lstStyle/>
            <a:p>
              <a:pPr algn="just">
                <a:lnSpc>
                  <a:spcPts val="1960"/>
                </a:lnSpc>
                <a:spcBef>
                  <a:spcPct val="0"/>
                </a:spcBef>
              </a:pPr>
              <a:endParaRPr/>
            </a:p>
          </p:txBody>
        </p:sp>
      </p:grpSp>
      <p:grpSp>
        <p:nvGrpSpPr>
          <p:cNvPr id="8" name="Group 8"/>
          <p:cNvGrpSpPr/>
          <p:nvPr/>
        </p:nvGrpSpPr>
        <p:grpSpPr>
          <a:xfrm>
            <a:off x="8520758" y="5273400"/>
            <a:ext cx="1273088" cy="1628983"/>
            <a:chOff x="0" y="0"/>
            <a:chExt cx="471514" cy="603327"/>
          </a:xfrm>
        </p:grpSpPr>
        <p:sp>
          <p:nvSpPr>
            <p:cNvPr id="9" name="Freeform 9"/>
            <p:cNvSpPr/>
            <p:nvPr/>
          </p:nvSpPr>
          <p:spPr>
            <a:xfrm>
              <a:off x="0" y="0"/>
              <a:ext cx="471514" cy="603327"/>
            </a:xfrm>
            <a:custGeom>
              <a:avLst/>
              <a:gdLst/>
              <a:ahLst/>
              <a:cxnLst/>
              <a:rect l="l" t="t" r="r" b="b"/>
              <a:pathLst>
                <a:path w="471514" h="603327">
                  <a:moveTo>
                    <a:pt x="0" y="0"/>
                  </a:moveTo>
                  <a:lnTo>
                    <a:pt x="471514" y="0"/>
                  </a:lnTo>
                  <a:lnTo>
                    <a:pt x="471514" y="603327"/>
                  </a:lnTo>
                  <a:lnTo>
                    <a:pt x="0" y="603327"/>
                  </a:lnTo>
                  <a:close/>
                </a:path>
              </a:pathLst>
            </a:custGeom>
            <a:solidFill>
              <a:srgbClr val="D5ED9F"/>
            </a:solidFill>
          </p:spPr>
          <p:txBody>
            <a:bodyPr/>
            <a:lstStyle/>
            <a:p>
              <a:endParaRPr lang="en-US"/>
            </a:p>
          </p:txBody>
        </p:sp>
        <p:sp>
          <p:nvSpPr>
            <p:cNvPr id="10" name="TextBox 10"/>
            <p:cNvSpPr txBox="1"/>
            <p:nvPr/>
          </p:nvSpPr>
          <p:spPr>
            <a:xfrm>
              <a:off x="0" y="-57150"/>
              <a:ext cx="471514" cy="660477"/>
            </a:xfrm>
            <a:prstGeom prst="rect">
              <a:avLst/>
            </a:prstGeom>
          </p:spPr>
          <p:txBody>
            <a:bodyPr lIns="50800" tIns="50800" rIns="50800" bIns="50800" rtlCol="0" anchor="ctr"/>
            <a:lstStyle/>
            <a:p>
              <a:pPr algn="ctr">
                <a:lnSpc>
                  <a:spcPts val="1960"/>
                </a:lnSpc>
              </a:pPr>
              <a:endParaRPr/>
            </a:p>
          </p:txBody>
        </p:sp>
      </p:grpSp>
      <p:grpSp>
        <p:nvGrpSpPr>
          <p:cNvPr id="11" name="Group 11"/>
          <p:cNvGrpSpPr/>
          <p:nvPr/>
        </p:nvGrpSpPr>
        <p:grpSpPr>
          <a:xfrm>
            <a:off x="2788024" y="5273400"/>
            <a:ext cx="5907298" cy="1628983"/>
            <a:chOff x="0" y="0"/>
            <a:chExt cx="1663844" cy="458818"/>
          </a:xfrm>
        </p:grpSpPr>
        <p:sp>
          <p:nvSpPr>
            <p:cNvPr id="12" name="Freeform 12"/>
            <p:cNvSpPr/>
            <p:nvPr/>
          </p:nvSpPr>
          <p:spPr>
            <a:xfrm>
              <a:off x="0" y="0"/>
              <a:ext cx="1663844" cy="458818"/>
            </a:xfrm>
            <a:custGeom>
              <a:avLst/>
              <a:gdLst/>
              <a:ahLst/>
              <a:cxnLst/>
              <a:rect l="l" t="t" r="r" b="b"/>
              <a:pathLst>
                <a:path w="1663844" h="458818">
                  <a:moveTo>
                    <a:pt x="20969" y="0"/>
                  </a:moveTo>
                  <a:lnTo>
                    <a:pt x="1642875" y="0"/>
                  </a:lnTo>
                  <a:cubicBezTo>
                    <a:pt x="1648436" y="0"/>
                    <a:pt x="1653770" y="2209"/>
                    <a:pt x="1657702" y="6142"/>
                  </a:cubicBezTo>
                  <a:cubicBezTo>
                    <a:pt x="1661635" y="10074"/>
                    <a:pt x="1663844" y="15408"/>
                    <a:pt x="1663844" y="20969"/>
                  </a:cubicBezTo>
                  <a:lnTo>
                    <a:pt x="1663844" y="437849"/>
                  </a:lnTo>
                  <a:cubicBezTo>
                    <a:pt x="1663844" y="443410"/>
                    <a:pt x="1661635" y="448744"/>
                    <a:pt x="1657702" y="452676"/>
                  </a:cubicBezTo>
                  <a:cubicBezTo>
                    <a:pt x="1653770" y="456609"/>
                    <a:pt x="1648436" y="458818"/>
                    <a:pt x="1642875" y="458818"/>
                  </a:cubicBezTo>
                  <a:lnTo>
                    <a:pt x="20969" y="458818"/>
                  </a:lnTo>
                  <a:cubicBezTo>
                    <a:pt x="15408" y="458818"/>
                    <a:pt x="10074" y="456609"/>
                    <a:pt x="6142" y="452676"/>
                  </a:cubicBezTo>
                  <a:cubicBezTo>
                    <a:pt x="2209" y="448744"/>
                    <a:pt x="0" y="443410"/>
                    <a:pt x="0" y="437849"/>
                  </a:cubicBezTo>
                  <a:lnTo>
                    <a:pt x="0" y="20969"/>
                  </a:lnTo>
                  <a:cubicBezTo>
                    <a:pt x="0" y="15408"/>
                    <a:pt x="2209" y="10074"/>
                    <a:pt x="6142" y="6142"/>
                  </a:cubicBezTo>
                  <a:cubicBezTo>
                    <a:pt x="10074" y="2209"/>
                    <a:pt x="15408" y="0"/>
                    <a:pt x="20969" y="0"/>
                  </a:cubicBezTo>
                  <a:close/>
                </a:path>
              </a:pathLst>
            </a:custGeom>
            <a:blipFill>
              <a:blip r:embed="rId2"/>
              <a:stretch>
                <a:fillRect t="-99614" b="-27033"/>
              </a:stretch>
            </a:blipFill>
          </p:spPr>
          <p:txBody>
            <a:bodyPr/>
            <a:lstStyle/>
            <a:p>
              <a:endParaRPr lang="en-US"/>
            </a:p>
          </p:txBody>
        </p:sp>
      </p:grpSp>
      <p:grpSp>
        <p:nvGrpSpPr>
          <p:cNvPr id="13" name="Group 13"/>
          <p:cNvGrpSpPr/>
          <p:nvPr/>
        </p:nvGrpSpPr>
        <p:grpSpPr>
          <a:xfrm>
            <a:off x="1058278" y="883360"/>
            <a:ext cx="2014925" cy="2988368"/>
            <a:chOff x="0" y="0"/>
            <a:chExt cx="438982" cy="651061"/>
          </a:xfrm>
        </p:grpSpPr>
        <p:sp>
          <p:nvSpPr>
            <p:cNvPr id="14" name="Freeform 14"/>
            <p:cNvSpPr/>
            <p:nvPr/>
          </p:nvSpPr>
          <p:spPr>
            <a:xfrm>
              <a:off x="0" y="0"/>
              <a:ext cx="438981" cy="651061"/>
            </a:xfrm>
            <a:custGeom>
              <a:avLst/>
              <a:gdLst/>
              <a:ahLst/>
              <a:cxnLst/>
              <a:rect l="l" t="t" r="r" b="b"/>
              <a:pathLst>
                <a:path w="438981" h="651061">
                  <a:moveTo>
                    <a:pt x="61477" y="0"/>
                  </a:moveTo>
                  <a:lnTo>
                    <a:pt x="377505" y="0"/>
                  </a:lnTo>
                  <a:cubicBezTo>
                    <a:pt x="393810" y="0"/>
                    <a:pt x="409446" y="6477"/>
                    <a:pt x="420975" y="18006"/>
                  </a:cubicBezTo>
                  <a:cubicBezTo>
                    <a:pt x="432505" y="29535"/>
                    <a:pt x="438981" y="45172"/>
                    <a:pt x="438981" y="61477"/>
                  </a:cubicBezTo>
                  <a:lnTo>
                    <a:pt x="438981" y="589584"/>
                  </a:lnTo>
                  <a:cubicBezTo>
                    <a:pt x="438981" y="605889"/>
                    <a:pt x="432505" y="621525"/>
                    <a:pt x="420975" y="633055"/>
                  </a:cubicBezTo>
                  <a:cubicBezTo>
                    <a:pt x="409446" y="644584"/>
                    <a:pt x="393810" y="651061"/>
                    <a:pt x="377505" y="651061"/>
                  </a:cubicBezTo>
                  <a:lnTo>
                    <a:pt x="61477" y="651061"/>
                  </a:lnTo>
                  <a:cubicBezTo>
                    <a:pt x="27524" y="651061"/>
                    <a:pt x="0" y="623537"/>
                    <a:pt x="0" y="589584"/>
                  </a:cubicBezTo>
                  <a:lnTo>
                    <a:pt x="0" y="61477"/>
                  </a:lnTo>
                  <a:cubicBezTo>
                    <a:pt x="0" y="27524"/>
                    <a:pt x="27524" y="0"/>
                    <a:pt x="61477" y="0"/>
                  </a:cubicBezTo>
                  <a:close/>
                </a:path>
              </a:pathLst>
            </a:custGeom>
            <a:blipFill>
              <a:blip r:embed="rId3"/>
              <a:stretch>
                <a:fillRect l="-61303" r="-61303"/>
              </a:stretch>
            </a:blipFill>
          </p:spPr>
          <p:txBody>
            <a:bodyPr/>
            <a:lstStyle/>
            <a:p>
              <a:endParaRPr lang="en-US"/>
            </a:p>
          </p:txBody>
        </p:sp>
      </p:grpSp>
      <p:sp>
        <p:nvSpPr>
          <p:cNvPr id="15" name="Freeform 15"/>
          <p:cNvSpPr/>
          <p:nvPr/>
        </p:nvSpPr>
        <p:spPr>
          <a:xfrm rot="5400000" flipH="1">
            <a:off x="2390637" y="5690505"/>
            <a:ext cx="794774" cy="794774"/>
          </a:xfrm>
          <a:custGeom>
            <a:avLst/>
            <a:gdLst/>
            <a:ahLst/>
            <a:cxnLst/>
            <a:rect l="l" t="t" r="r" b="b"/>
            <a:pathLst>
              <a:path w="794774" h="794774">
                <a:moveTo>
                  <a:pt x="794774" y="0"/>
                </a:moveTo>
                <a:lnTo>
                  <a:pt x="0" y="0"/>
                </a:lnTo>
                <a:lnTo>
                  <a:pt x="0" y="794774"/>
                </a:lnTo>
                <a:lnTo>
                  <a:pt x="794774" y="794774"/>
                </a:lnTo>
                <a:lnTo>
                  <a:pt x="79477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TextBox 16"/>
          <p:cNvSpPr txBox="1"/>
          <p:nvPr/>
        </p:nvSpPr>
        <p:spPr>
          <a:xfrm>
            <a:off x="3824760" y="939110"/>
            <a:ext cx="5197320" cy="1285875"/>
          </a:xfrm>
          <a:prstGeom prst="rect">
            <a:avLst/>
          </a:prstGeom>
        </p:spPr>
        <p:txBody>
          <a:bodyPr lIns="0" tIns="0" rIns="0" bIns="0" rtlCol="0" anchor="t">
            <a:spAutoFit/>
          </a:bodyPr>
          <a:lstStyle/>
          <a:p>
            <a:pPr algn="ctr">
              <a:lnSpc>
                <a:spcPts val="3432"/>
              </a:lnSpc>
            </a:pPr>
            <a:r>
              <a:rPr lang="en-US" sz="2860" b="1">
                <a:solidFill>
                  <a:srgbClr val="000000"/>
                </a:solidFill>
                <a:latin typeface="Montserrat Bold"/>
                <a:ea typeface="Montserrat Bold"/>
                <a:cs typeface="Montserrat Bold"/>
                <a:sym typeface="Montserrat Bold"/>
              </a:rPr>
              <a:t>PADDLE PRAIRIE METIS SETTLEMENT HOUSING PROJECT</a:t>
            </a:r>
          </a:p>
        </p:txBody>
      </p:sp>
      <p:sp>
        <p:nvSpPr>
          <p:cNvPr id="17" name="TextBox 17"/>
          <p:cNvSpPr txBox="1"/>
          <p:nvPr/>
        </p:nvSpPr>
        <p:spPr>
          <a:xfrm>
            <a:off x="4004165" y="2554624"/>
            <a:ext cx="4412766" cy="846051"/>
          </a:xfrm>
          <a:prstGeom prst="rect">
            <a:avLst/>
          </a:prstGeom>
        </p:spPr>
        <p:txBody>
          <a:bodyPr lIns="0" tIns="0" rIns="0" bIns="0" rtlCol="0" anchor="t">
            <a:spAutoFit/>
          </a:bodyPr>
          <a:lstStyle/>
          <a:p>
            <a:pPr algn="ctr">
              <a:lnSpc>
                <a:spcPts val="2192"/>
              </a:lnSpc>
            </a:pPr>
            <a:r>
              <a:rPr lang="en-US" sz="1565" spc="313" dirty="0">
                <a:solidFill>
                  <a:srgbClr val="FFFFFF"/>
                </a:solidFill>
                <a:latin typeface="Arial"/>
                <a:ea typeface="Arial"/>
                <a:cs typeface="Arial"/>
                <a:sym typeface="Arial"/>
              </a:rPr>
              <a:t>Adoption of NBC 2020 and Energy Efficiency Tiers for New Home Construction in </a:t>
            </a:r>
            <a:r>
              <a:rPr lang="en-US" sz="1565" spc="313">
                <a:solidFill>
                  <a:srgbClr val="FFFFFF"/>
                </a:solidFill>
                <a:latin typeface="Arial"/>
                <a:ea typeface="Arial"/>
                <a:cs typeface="Arial"/>
                <a:sym typeface="Arial"/>
              </a:rPr>
              <a:t>the Settlement</a:t>
            </a:r>
          </a:p>
        </p:txBody>
      </p:sp>
      <p:sp>
        <p:nvSpPr>
          <p:cNvPr id="18" name="TextBox 18"/>
          <p:cNvSpPr txBox="1"/>
          <p:nvPr/>
        </p:nvSpPr>
        <p:spPr>
          <a:xfrm>
            <a:off x="4004165" y="3805054"/>
            <a:ext cx="4695998" cy="1268322"/>
          </a:xfrm>
          <a:prstGeom prst="rect">
            <a:avLst/>
          </a:prstGeom>
        </p:spPr>
        <p:txBody>
          <a:bodyPr lIns="0" tIns="0" rIns="0" bIns="0" rtlCol="0" anchor="t">
            <a:spAutoFit/>
          </a:bodyPr>
          <a:lstStyle/>
          <a:p>
            <a:pPr algn="just">
              <a:lnSpc>
                <a:spcPts val="2017"/>
              </a:lnSpc>
            </a:pPr>
            <a:r>
              <a:rPr lang="en-US" sz="1441" spc="452" dirty="0">
                <a:solidFill>
                  <a:srgbClr val="000000"/>
                </a:solidFill>
                <a:latin typeface="Arial"/>
                <a:ea typeface="Arial"/>
                <a:cs typeface="Arial"/>
                <a:sym typeface="Arial"/>
              </a:rPr>
              <a:t>Liberty Multimedia Inc. (LMI) in collaboration with the Paddle Prairie Metis Settlement Team.</a:t>
            </a:r>
          </a:p>
          <a:p>
            <a:pPr algn="just">
              <a:lnSpc>
                <a:spcPts val="2017"/>
              </a:lnSpc>
            </a:pPr>
            <a:endParaRPr lang="en-US" sz="1441" spc="452" dirty="0">
              <a:solidFill>
                <a:srgbClr val="000000"/>
              </a:solidFill>
              <a:latin typeface="Arial"/>
              <a:ea typeface="Arial"/>
              <a:cs typeface="Arial"/>
              <a:sym typeface="Arial"/>
            </a:endParaRPr>
          </a:p>
          <a:p>
            <a:pPr algn="just">
              <a:lnSpc>
                <a:spcPts val="2017"/>
              </a:lnSpc>
            </a:pPr>
            <a:r>
              <a:rPr lang="en-US" sz="1441" spc="452" dirty="0">
                <a:solidFill>
                  <a:srgbClr val="000000"/>
                </a:solidFill>
                <a:latin typeface="Arial"/>
                <a:ea typeface="Arial"/>
                <a:cs typeface="Arial"/>
                <a:sym typeface="Arial"/>
              </a:rPr>
              <a:t>           October 24, 2024</a:t>
            </a:r>
          </a:p>
        </p:txBody>
      </p:sp>
    </p:spTree>
  </p:cSld>
  <p:clrMapOvr>
    <a:masterClrMapping/>
  </p:clrMapOvr>
  <mc:AlternateContent xmlns:mc="http://schemas.openxmlformats.org/markup-compatibility/2006">
    <mc:Choice xmlns:p14="http://schemas.microsoft.com/office/powerpoint/2010/main" Requires="p14">
      <p:transition spd="slow" p14:dur="2000" advTm="4705"/>
    </mc:Choice>
    <mc:Fallback>
      <p:transition spd="slow" advTm="470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021944" y="693420"/>
            <a:ext cx="5203145" cy="1304925"/>
          </a:xfrm>
          <a:prstGeom prst="rect">
            <a:avLst/>
          </a:prstGeom>
        </p:spPr>
        <p:txBody>
          <a:bodyPr lIns="0" tIns="0" rIns="0" bIns="0" rtlCol="0" anchor="t">
            <a:spAutoFit/>
          </a:bodyPr>
          <a:lstStyle/>
          <a:p>
            <a:pPr algn="l">
              <a:lnSpc>
                <a:spcPts val="3474"/>
              </a:lnSpc>
            </a:pPr>
            <a:r>
              <a:rPr lang="en-US" sz="2895" b="1">
                <a:solidFill>
                  <a:srgbClr val="000000"/>
                </a:solidFill>
                <a:latin typeface="Montserrat Bold"/>
                <a:ea typeface="Montserrat Bold"/>
                <a:cs typeface="Montserrat Bold"/>
                <a:sym typeface="Montserrat Bold"/>
              </a:rPr>
              <a:t>EXCLUSION OF RENEWABLE ENERGY SYSTEMS FOR PHASE 1</a:t>
            </a:r>
          </a:p>
        </p:txBody>
      </p:sp>
      <p:grpSp>
        <p:nvGrpSpPr>
          <p:cNvPr id="3" name="Group 3"/>
          <p:cNvGrpSpPr/>
          <p:nvPr/>
        </p:nvGrpSpPr>
        <p:grpSpPr>
          <a:xfrm>
            <a:off x="-999144" y="2480403"/>
            <a:ext cx="11507055" cy="4195628"/>
            <a:chOff x="0" y="0"/>
            <a:chExt cx="4261872" cy="1553936"/>
          </a:xfrm>
        </p:grpSpPr>
        <p:sp>
          <p:nvSpPr>
            <p:cNvPr id="4" name="Freeform 4"/>
            <p:cNvSpPr/>
            <p:nvPr/>
          </p:nvSpPr>
          <p:spPr>
            <a:xfrm>
              <a:off x="0" y="0"/>
              <a:ext cx="4261872" cy="1553936"/>
            </a:xfrm>
            <a:custGeom>
              <a:avLst/>
              <a:gdLst/>
              <a:ahLst/>
              <a:cxnLst/>
              <a:rect l="l" t="t" r="r" b="b"/>
              <a:pathLst>
                <a:path w="4261872" h="1553936">
                  <a:moveTo>
                    <a:pt x="0" y="0"/>
                  </a:moveTo>
                  <a:lnTo>
                    <a:pt x="4261872" y="0"/>
                  </a:lnTo>
                  <a:lnTo>
                    <a:pt x="4261872" y="1553936"/>
                  </a:lnTo>
                  <a:lnTo>
                    <a:pt x="0" y="1553936"/>
                  </a:lnTo>
                  <a:close/>
                </a:path>
              </a:pathLst>
            </a:custGeom>
            <a:solidFill>
              <a:srgbClr val="00712D"/>
            </a:solidFill>
          </p:spPr>
          <p:txBody>
            <a:bodyPr/>
            <a:lstStyle/>
            <a:p>
              <a:endParaRPr lang="en-US"/>
            </a:p>
          </p:txBody>
        </p:sp>
        <p:sp>
          <p:nvSpPr>
            <p:cNvPr id="5" name="TextBox 5"/>
            <p:cNvSpPr txBox="1"/>
            <p:nvPr/>
          </p:nvSpPr>
          <p:spPr>
            <a:xfrm>
              <a:off x="0" y="-57150"/>
              <a:ext cx="4261872" cy="1611086"/>
            </a:xfrm>
            <a:prstGeom prst="rect">
              <a:avLst/>
            </a:prstGeom>
          </p:spPr>
          <p:txBody>
            <a:bodyPr lIns="50800" tIns="50800" rIns="50800" bIns="50800" rtlCol="0" anchor="ctr"/>
            <a:lstStyle/>
            <a:p>
              <a:pPr algn="ctr">
                <a:lnSpc>
                  <a:spcPts val="1960"/>
                </a:lnSpc>
              </a:pPr>
              <a:endParaRPr/>
            </a:p>
          </p:txBody>
        </p:sp>
      </p:grpSp>
      <p:sp>
        <p:nvSpPr>
          <p:cNvPr id="6" name="Freeform 6"/>
          <p:cNvSpPr/>
          <p:nvPr/>
        </p:nvSpPr>
        <p:spPr>
          <a:xfrm>
            <a:off x="7486927" y="969427"/>
            <a:ext cx="857686" cy="857686"/>
          </a:xfrm>
          <a:custGeom>
            <a:avLst/>
            <a:gdLst/>
            <a:ahLst/>
            <a:cxnLst/>
            <a:rect l="l" t="t" r="r" b="b"/>
            <a:pathLst>
              <a:path w="857686" h="857686">
                <a:moveTo>
                  <a:pt x="0" y="0"/>
                </a:moveTo>
                <a:lnTo>
                  <a:pt x="857686" y="0"/>
                </a:lnTo>
                <a:lnTo>
                  <a:pt x="857686" y="857686"/>
                </a:lnTo>
                <a:lnTo>
                  <a:pt x="0" y="8576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7" name="Group 7"/>
          <p:cNvGrpSpPr/>
          <p:nvPr/>
        </p:nvGrpSpPr>
        <p:grpSpPr>
          <a:xfrm>
            <a:off x="0" y="-54066"/>
            <a:ext cx="1442887" cy="2121984"/>
            <a:chOff x="0" y="0"/>
            <a:chExt cx="534403" cy="785920"/>
          </a:xfrm>
        </p:grpSpPr>
        <p:sp>
          <p:nvSpPr>
            <p:cNvPr id="8" name="Freeform 8"/>
            <p:cNvSpPr/>
            <p:nvPr/>
          </p:nvSpPr>
          <p:spPr>
            <a:xfrm>
              <a:off x="0" y="0"/>
              <a:ext cx="534403" cy="785920"/>
            </a:xfrm>
            <a:custGeom>
              <a:avLst/>
              <a:gdLst/>
              <a:ahLst/>
              <a:cxnLst/>
              <a:rect l="l" t="t" r="r" b="b"/>
              <a:pathLst>
                <a:path w="534403" h="785920">
                  <a:moveTo>
                    <a:pt x="0" y="0"/>
                  </a:moveTo>
                  <a:lnTo>
                    <a:pt x="534403" y="0"/>
                  </a:lnTo>
                  <a:lnTo>
                    <a:pt x="534403" y="785920"/>
                  </a:lnTo>
                  <a:lnTo>
                    <a:pt x="0" y="785920"/>
                  </a:lnTo>
                  <a:close/>
                </a:path>
              </a:pathLst>
            </a:custGeom>
            <a:solidFill>
              <a:srgbClr val="D5ED9F"/>
            </a:solidFill>
          </p:spPr>
          <p:txBody>
            <a:bodyPr/>
            <a:lstStyle/>
            <a:p>
              <a:endParaRPr lang="en-US"/>
            </a:p>
          </p:txBody>
        </p:sp>
        <p:sp>
          <p:nvSpPr>
            <p:cNvPr id="9" name="TextBox 9"/>
            <p:cNvSpPr txBox="1"/>
            <p:nvPr/>
          </p:nvSpPr>
          <p:spPr>
            <a:xfrm>
              <a:off x="0" y="-57150"/>
              <a:ext cx="534403" cy="843070"/>
            </a:xfrm>
            <a:prstGeom prst="rect">
              <a:avLst/>
            </a:prstGeom>
          </p:spPr>
          <p:txBody>
            <a:bodyPr lIns="50800" tIns="50800" rIns="50800" bIns="50800" rtlCol="0" anchor="ctr"/>
            <a:lstStyle/>
            <a:p>
              <a:pPr algn="ctr">
                <a:lnSpc>
                  <a:spcPts val="1960"/>
                </a:lnSpc>
              </a:pPr>
              <a:endParaRPr/>
            </a:p>
          </p:txBody>
        </p:sp>
      </p:grpSp>
      <p:grpSp>
        <p:nvGrpSpPr>
          <p:cNvPr id="10" name="Group 10"/>
          <p:cNvGrpSpPr/>
          <p:nvPr/>
        </p:nvGrpSpPr>
        <p:grpSpPr>
          <a:xfrm>
            <a:off x="9460237" y="2480403"/>
            <a:ext cx="586726" cy="4195628"/>
            <a:chOff x="0" y="0"/>
            <a:chExt cx="217306" cy="1553936"/>
          </a:xfrm>
        </p:grpSpPr>
        <p:sp>
          <p:nvSpPr>
            <p:cNvPr id="11" name="Freeform 11"/>
            <p:cNvSpPr/>
            <p:nvPr/>
          </p:nvSpPr>
          <p:spPr>
            <a:xfrm>
              <a:off x="0" y="0"/>
              <a:ext cx="217306" cy="1553936"/>
            </a:xfrm>
            <a:custGeom>
              <a:avLst/>
              <a:gdLst/>
              <a:ahLst/>
              <a:cxnLst/>
              <a:rect l="l" t="t" r="r" b="b"/>
              <a:pathLst>
                <a:path w="217306" h="1553936">
                  <a:moveTo>
                    <a:pt x="0" y="0"/>
                  </a:moveTo>
                  <a:lnTo>
                    <a:pt x="217306" y="0"/>
                  </a:lnTo>
                  <a:lnTo>
                    <a:pt x="217306" y="1553936"/>
                  </a:lnTo>
                  <a:lnTo>
                    <a:pt x="0" y="1553936"/>
                  </a:lnTo>
                  <a:close/>
                </a:path>
              </a:pathLst>
            </a:custGeom>
            <a:solidFill>
              <a:srgbClr val="D5ED9F"/>
            </a:solidFill>
          </p:spPr>
          <p:txBody>
            <a:bodyPr/>
            <a:lstStyle/>
            <a:p>
              <a:endParaRPr lang="en-US"/>
            </a:p>
          </p:txBody>
        </p:sp>
        <p:sp>
          <p:nvSpPr>
            <p:cNvPr id="12" name="TextBox 12"/>
            <p:cNvSpPr txBox="1"/>
            <p:nvPr/>
          </p:nvSpPr>
          <p:spPr>
            <a:xfrm>
              <a:off x="0" y="-57150"/>
              <a:ext cx="217306" cy="1611086"/>
            </a:xfrm>
            <a:prstGeom prst="rect">
              <a:avLst/>
            </a:prstGeom>
          </p:spPr>
          <p:txBody>
            <a:bodyPr lIns="50800" tIns="50800" rIns="50800" bIns="50800" rtlCol="0" anchor="ctr"/>
            <a:lstStyle/>
            <a:p>
              <a:pPr algn="ctr">
                <a:lnSpc>
                  <a:spcPts val="1960"/>
                </a:lnSpc>
              </a:pPr>
              <a:endParaRPr/>
            </a:p>
          </p:txBody>
        </p:sp>
      </p:grpSp>
      <p:sp>
        <p:nvSpPr>
          <p:cNvPr id="13" name="TextBox 13"/>
          <p:cNvSpPr txBox="1"/>
          <p:nvPr/>
        </p:nvSpPr>
        <p:spPr>
          <a:xfrm>
            <a:off x="721444" y="2722880"/>
            <a:ext cx="7623169" cy="3201197"/>
          </a:xfrm>
          <a:prstGeom prst="rect">
            <a:avLst/>
          </a:prstGeom>
        </p:spPr>
        <p:txBody>
          <a:bodyPr lIns="0" tIns="0" rIns="0" bIns="0" rtlCol="0" anchor="t">
            <a:spAutoFit/>
          </a:bodyPr>
          <a:lstStyle/>
          <a:p>
            <a:pPr marL="438631" lvl="1" indent="-219315" algn="l">
              <a:lnSpc>
                <a:spcPts val="2844"/>
              </a:lnSpc>
              <a:buFont typeface="Arial"/>
              <a:buChar char="•"/>
            </a:pPr>
            <a:r>
              <a:rPr lang="en-US" sz="2031" b="1" dirty="0">
                <a:solidFill>
                  <a:srgbClr val="FFFFFF"/>
                </a:solidFill>
                <a:latin typeface="Arial Bold"/>
                <a:ea typeface="Arial Bold"/>
                <a:cs typeface="Arial Bold"/>
                <a:sym typeface="Arial Bold"/>
              </a:rPr>
              <a:t>Cost Considerations:</a:t>
            </a:r>
            <a:r>
              <a:rPr lang="en-US" sz="2031" dirty="0">
                <a:solidFill>
                  <a:srgbClr val="FFFFFF"/>
                </a:solidFill>
                <a:latin typeface="Arial"/>
                <a:ea typeface="Arial"/>
                <a:cs typeface="Arial"/>
                <a:sym typeface="Arial"/>
              </a:rPr>
              <a:t> Due to budget limitations, renewable energy systems like solar panels will not be integrated at this stage.</a:t>
            </a:r>
          </a:p>
          <a:p>
            <a:pPr algn="l">
              <a:lnSpc>
                <a:spcPts val="2844"/>
              </a:lnSpc>
            </a:pPr>
            <a:endParaRPr lang="en-US" sz="2031" dirty="0">
              <a:solidFill>
                <a:srgbClr val="FFFFFF"/>
              </a:solidFill>
              <a:latin typeface="Arial"/>
              <a:ea typeface="Arial"/>
              <a:cs typeface="Arial"/>
              <a:sym typeface="Arial"/>
            </a:endParaRPr>
          </a:p>
          <a:p>
            <a:pPr marL="438631" lvl="1" indent="-219315" algn="l">
              <a:lnSpc>
                <a:spcPts val="2844"/>
              </a:lnSpc>
              <a:buFont typeface="Arial"/>
              <a:buChar char="•"/>
            </a:pPr>
            <a:r>
              <a:rPr lang="en-US" sz="2031" b="1" dirty="0">
                <a:solidFill>
                  <a:srgbClr val="FFFFFF"/>
                </a:solidFill>
                <a:latin typeface="Arial Bold"/>
                <a:ea typeface="Arial Bold"/>
                <a:cs typeface="Arial Bold"/>
                <a:sym typeface="Arial Bold"/>
              </a:rPr>
              <a:t>Future Opportunities: </a:t>
            </a:r>
            <a:r>
              <a:rPr lang="en-US" sz="2031" dirty="0">
                <a:solidFill>
                  <a:srgbClr val="FFFFFF"/>
                </a:solidFill>
                <a:latin typeface="Arial"/>
                <a:ea typeface="Arial"/>
                <a:cs typeface="Arial"/>
                <a:sym typeface="Arial"/>
              </a:rPr>
              <a:t>There is potential for including them in future phases or projects.</a:t>
            </a:r>
          </a:p>
          <a:p>
            <a:pPr marL="438631" lvl="1" indent="-219315" algn="l">
              <a:lnSpc>
                <a:spcPts val="2844"/>
              </a:lnSpc>
              <a:buFont typeface="Arial"/>
              <a:buChar char="•"/>
            </a:pPr>
            <a:endParaRPr lang="en-US" sz="2031" dirty="0">
              <a:solidFill>
                <a:srgbClr val="FFFFFF"/>
              </a:solidFill>
              <a:latin typeface="Arial"/>
              <a:ea typeface="Arial"/>
              <a:cs typeface="Arial"/>
              <a:sym typeface="Arial"/>
            </a:endParaRPr>
          </a:p>
          <a:p>
            <a:pPr marL="438631" lvl="1" indent="-219315" algn="l">
              <a:lnSpc>
                <a:spcPts val="2844"/>
              </a:lnSpc>
              <a:buFont typeface="Arial"/>
              <a:buChar char="•"/>
            </a:pPr>
            <a:r>
              <a:rPr lang="en-US" sz="2031" b="1" dirty="0">
                <a:solidFill>
                  <a:srgbClr val="FFFFFF"/>
                </a:solidFill>
                <a:latin typeface="Arial Bold"/>
                <a:ea typeface="Arial Bold"/>
                <a:cs typeface="Arial Bold"/>
                <a:sym typeface="Arial Bold"/>
              </a:rPr>
              <a:t>Focus on Building Envelope:</a:t>
            </a:r>
            <a:r>
              <a:rPr lang="en-US" sz="2031" dirty="0">
                <a:solidFill>
                  <a:srgbClr val="FFFFFF"/>
                </a:solidFill>
                <a:latin typeface="Arial"/>
                <a:ea typeface="Arial"/>
                <a:cs typeface="Arial"/>
                <a:sym typeface="Arial"/>
              </a:rPr>
              <a:t> Maximizing energy efficiency through construction practices and mechanical systems.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746886" y="6583680"/>
            <a:ext cx="7686967" cy="2457823"/>
            <a:chOff x="0" y="0"/>
            <a:chExt cx="2847025" cy="910305"/>
          </a:xfrm>
        </p:grpSpPr>
        <p:sp>
          <p:nvSpPr>
            <p:cNvPr id="3" name="Freeform 3"/>
            <p:cNvSpPr/>
            <p:nvPr/>
          </p:nvSpPr>
          <p:spPr>
            <a:xfrm>
              <a:off x="0" y="0"/>
              <a:ext cx="2847025" cy="910305"/>
            </a:xfrm>
            <a:custGeom>
              <a:avLst/>
              <a:gdLst/>
              <a:ahLst/>
              <a:cxnLst/>
              <a:rect l="l" t="t" r="r" b="b"/>
              <a:pathLst>
                <a:path w="2847025" h="910305">
                  <a:moveTo>
                    <a:pt x="0" y="0"/>
                  </a:moveTo>
                  <a:lnTo>
                    <a:pt x="2847025" y="0"/>
                  </a:lnTo>
                  <a:lnTo>
                    <a:pt x="2847025" y="910305"/>
                  </a:lnTo>
                  <a:lnTo>
                    <a:pt x="0" y="910305"/>
                  </a:lnTo>
                  <a:close/>
                </a:path>
              </a:pathLst>
            </a:custGeom>
            <a:solidFill>
              <a:srgbClr val="00712D"/>
            </a:solidFill>
          </p:spPr>
          <p:txBody>
            <a:bodyPr/>
            <a:lstStyle/>
            <a:p>
              <a:endParaRPr lang="en-US"/>
            </a:p>
          </p:txBody>
        </p:sp>
        <p:sp>
          <p:nvSpPr>
            <p:cNvPr id="4" name="TextBox 4"/>
            <p:cNvSpPr txBox="1"/>
            <p:nvPr/>
          </p:nvSpPr>
          <p:spPr>
            <a:xfrm>
              <a:off x="0" y="-57150"/>
              <a:ext cx="2847025" cy="967455"/>
            </a:xfrm>
            <a:prstGeom prst="rect">
              <a:avLst/>
            </a:prstGeom>
          </p:spPr>
          <p:txBody>
            <a:bodyPr lIns="50800" tIns="50800" rIns="50800" bIns="50800" rtlCol="0" anchor="ctr"/>
            <a:lstStyle/>
            <a:p>
              <a:pPr algn="ctr">
                <a:lnSpc>
                  <a:spcPts val="1960"/>
                </a:lnSpc>
              </a:pPr>
              <a:endParaRPr/>
            </a:p>
          </p:txBody>
        </p:sp>
      </p:grpSp>
      <p:sp>
        <p:nvSpPr>
          <p:cNvPr id="5" name="Freeform 5"/>
          <p:cNvSpPr/>
          <p:nvPr/>
        </p:nvSpPr>
        <p:spPr>
          <a:xfrm flipH="1">
            <a:off x="5646240" y="551051"/>
            <a:ext cx="1266112" cy="1266112"/>
          </a:xfrm>
          <a:custGeom>
            <a:avLst/>
            <a:gdLst/>
            <a:ahLst/>
            <a:cxnLst/>
            <a:rect l="l" t="t" r="r" b="b"/>
            <a:pathLst>
              <a:path w="1266112" h="1266112">
                <a:moveTo>
                  <a:pt x="1266112" y="0"/>
                </a:moveTo>
                <a:lnTo>
                  <a:pt x="0" y="0"/>
                </a:lnTo>
                <a:lnTo>
                  <a:pt x="0" y="1266112"/>
                </a:lnTo>
                <a:lnTo>
                  <a:pt x="1266112" y="1266112"/>
                </a:lnTo>
                <a:lnTo>
                  <a:pt x="126611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7217152" y="-146944"/>
            <a:ext cx="3049148" cy="2031495"/>
          </a:xfrm>
          <a:custGeom>
            <a:avLst/>
            <a:gdLst/>
            <a:ahLst/>
            <a:cxnLst/>
            <a:rect l="l" t="t" r="r" b="b"/>
            <a:pathLst>
              <a:path w="3049148" h="2031495">
                <a:moveTo>
                  <a:pt x="0" y="0"/>
                </a:moveTo>
                <a:lnTo>
                  <a:pt x="3049148" y="0"/>
                </a:lnTo>
                <a:lnTo>
                  <a:pt x="3049148" y="2031495"/>
                </a:lnTo>
                <a:lnTo>
                  <a:pt x="0" y="2031495"/>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731520" y="551051"/>
            <a:ext cx="4605824" cy="1333500"/>
          </a:xfrm>
          <a:prstGeom prst="rect">
            <a:avLst/>
          </a:prstGeom>
        </p:spPr>
        <p:txBody>
          <a:bodyPr lIns="0" tIns="0" rIns="0" bIns="0" rtlCol="0" anchor="t">
            <a:spAutoFit/>
          </a:bodyPr>
          <a:lstStyle/>
          <a:p>
            <a:pPr algn="l">
              <a:lnSpc>
                <a:spcPts val="5307"/>
              </a:lnSpc>
            </a:pPr>
            <a:r>
              <a:rPr lang="en-US" sz="4422" b="1">
                <a:solidFill>
                  <a:srgbClr val="000000"/>
                </a:solidFill>
                <a:latin typeface="Montserrat Bold"/>
                <a:ea typeface="Montserrat Bold"/>
                <a:cs typeface="Montserrat Bold"/>
                <a:sym typeface="Montserrat Bold"/>
              </a:rPr>
              <a:t>MEET THE PROJECT TEAM</a:t>
            </a:r>
          </a:p>
        </p:txBody>
      </p:sp>
      <p:sp>
        <p:nvSpPr>
          <p:cNvPr id="8" name="TextBox 8"/>
          <p:cNvSpPr txBox="1"/>
          <p:nvPr/>
        </p:nvSpPr>
        <p:spPr>
          <a:xfrm>
            <a:off x="568290" y="2137663"/>
            <a:ext cx="9022080" cy="4460837"/>
          </a:xfrm>
          <a:prstGeom prst="rect">
            <a:avLst/>
          </a:prstGeom>
        </p:spPr>
        <p:txBody>
          <a:bodyPr lIns="0" tIns="0" rIns="0" bIns="0" rtlCol="0" anchor="t">
            <a:spAutoFit/>
          </a:bodyPr>
          <a:lstStyle/>
          <a:p>
            <a:pPr marL="388620" lvl="1" indent="-194310" algn="l">
              <a:lnSpc>
                <a:spcPts val="2520"/>
              </a:lnSpc>
              <a:buFont typeface="Arial"/>
              <a:buChar char="•"/>
            </a:pPr>
            <a:r>
              <a:rPr lang="en-US" sz="1800" b="1" dirty="0">
                <a:solidFill>
                  <a:srgbClr val="00712D"/>
                </a:solidFill>
                <a:latin typeface="Arial Bold"/>
                <a:ea typeface="Arial Bold"/>
                <a:cs typeface="Arial Bold"/>
                <a:sym typeface="Arial Bold"/>
              </a:rPr>
              <a:t>Communitas Group:</a:t>
            </a:r>
            <a:r>
              <a:rPr lang="en-US" sz="1800" dirty="0">
                <a:solidFill>
                  <a:srgbClr val="000000"/>
                </a:solidFill>
                <a:latin typeface="Arial"/>
                <a:ea typeface="Arial"/>
                <a:cs typeface="Arial"/>
                <a:sym typeface="Arial"/>
              </a:rPr>
              <a:t> Housing development partners and construction oversight.</a:t>
            </a:r>
          </a:p>
          <a:p>
            <a:pPr algn="l">
              <a:lnSpc>
                <a:spcPts val="2520"/>
              </a:lnSpc>
            </a:pPr>
            <a:endParaRPr lang="en-US" sz="1800" dirty="0">
              <a:solidFill>
                <a:srgbClr val="000000"/>
              </a:solidFill>
              <a:latin typeface="Arial"/>
              <a:ea typeface="Arial"/>
              <a:cs typeface="Arial"/>
              <a:sym typeface="Arial"/>
            </a:endParaRPr>
          </a:p>
          <a:p>
            <a:pPr marL="388620" lvl="1" indent="-194310" algn="l">
              <a:lnSpc>
                <a:spcPts val="2520"/>
              </a:lnSpc>
              <a:buFont typeface="Arial"/>
              <a:buChar char="•"/>
            </a:pPr>
            <a:r>
              <a:rPr lang="en-US" sz="1800" b="1" dirty="0">
                <a:solidFill>
                  <a:srgbClr val="00712D"/>
                </a:solidFill>
                <a:latin typeface="Arial Bold"/>
                <a:ea typeface="Arial Bold"/>
                <a:cs typeface="Arial Bold"/>
                <a:sym typeface="Arial Bold"/>
              </a:rPr>
              <a:t>Paddle Prairie Metis Settlement:</a:t>
            </a:r>
            <a:r>
              <a:rPr lang="en-US" sz="1800" dirty="0">
                <a:solidFill>
                  <a:srgbClr val="000000"/>
                </a:solidFill>
                <a:latin typeface="Arial"/>
                <a:ea typeface="Arial"/>
                <a:cs typeface="Arial"/>
                <a:sym typeface="Arial"/>
              </a:rPr>
              <a:t> Provides strategic direction and oversight, ensuring the new homes meet community needs and align with the Settlement’s vision for sustainable development.</a:t>
            </a:r>
          </a:p>
          <a:p>
            <a:pPr algn="l">
              <a:lnSpc>
                <a:spcPts val="2520"/>
              </a:lnSpc>
            </a:pPr>
            <a:endParaRPr lang="en-US" sz="1800" dirty="0">
              <a:solidFill>
                <a:srgbClr val="000000"/>
              </a:solidFill>
              <a:latin typeface="Arial"/>
              <a:ea typeface="Arial"/>
              <a:cs typeface="Arial"/>
              <a:sym typeface="Arial"/>
            </a:endParaRPr>
          </a:p>
          <a:p>
            <a:pPr marL="388620" lvl="1" indent="-194310" algn="l">
              <a:lnSpc>
                <a:spcPts val="2520"/>
              </a:lnSpc>
              <a:buFont typeface="Arial"/>
              <a:buChar char="•"/>
            </a:pPr>
            <a:r>
              <a:rPr lang="en-US" sz="1800" b="1" dirty="0">
                <a:solidFill>
                  <a:srgbClr val="00712D"/>
                </a:solidFill>
                <a:latin typeface="Arial Bold"/>
                <a:ea typeface="Arial Bold"/>
                <a:cs typeface="Arial Bold"/>
                <a:sym typeface="Arial Bold"/>
              </a:rPr>
              <a:t>Armstrong Builders: </a:t>
            </a:r>
            <a:r>
              <a:rPr lang="en-US" sz="1800" dirty="0">
                <a:solidFill>
                  <a:srgbClr val="000000"/>
                </a:solidFill>
                <a:latin typeface="Arial"/>
                <a:ea typeface="Arial"/>
                <a:cs typeface="Arial"/>
                <a:sym typeface="Arial"/>
              </a:rPr>
              <a:t>Local Metis-led construction management.</a:t>
            </a:r>
          </a:p>
          <a:p>
            <a:pPr algn="l">
              <a:lnSpc>
                <a:spcPts val="2520"/>
              </a:lnSpc>
            </a:pPr>
            <a:endParaRPr lang="en-US" sz="1800" dirty="0">
              <a:solidFill>
                <a:srgbClr val="000000"/>
              </a:solidFill>
              <a:latin typeface="Arial"/>
              <a:ea typeface="Arial"/>
              <a:cs typeface="Arial"/>
              <a:sym typeface="Arial"/>
            </a:endParaRPr>
          </a:p>
          <a:p>
            <a:pPr marL="388620" lvl="1" indent="-194310" algn="l">
              <a:lnSpc>
                <a:spcPts val="2520"/>
              </a:lnSpc>
              <a:buFont typeface="Arial"/>
              <a:buChar char="•"/>
            </a:pPr>
            <a:r>
              <a:rPr lang="en-US" sz="1800" b="1" dirty="0">
                <a:solidFill>
                  <a:srgbClr val="00712D"/>
                </a:solidFill>
                <a:latin typeface="Arial Bold"/>
                <a:ea typeface="Arial Bold"/>
                <a:cs typeface="Arial Bold"/>
                <a:sym typeface="Arial Bold"/>
              </a:rPr>
              <a:t>J.R. Paine and Associates:</a:t>
            </a:r>
            <a:r>
              <a:rPr lang="en-US" sz="1800" dirty="0">
                <a:solidFill>
                  <a:srgbClr val="000000"/>
                </a:solidFill>
                <a:latin typeface="Arial"/>
                <a:ea typeface="Arial"/>
                <a:cs typeface="Arial"/>
                <a:sym typeface="Arial"/>
              </a:rPr>
              <a:t> Geotechnical engineering and site assessment.</a:t>
            </a:r>
          </a:p>
          <a:p>
            <a:pPr algn="l">
              <a:lnSpc>
                <a:spcPts val="2520"/>
              </a:lnSpc>
            </a:pPr>
            <a:endParaRPr lang="en-US" sz="1800" dirty="0">
              <a:solidFill>
                <a:srgbClr val="000000"/>
              </a:solidFill>
              <a:latin typeface="Arial"/>
              <a:ea typeface="Arial"/>
              <a:cs typeface="Arial"/>
              <a:sym typeface="Arial"/>
            </a:endParaRPr>
          </a:p>
          <a:p>
            <a:pPr marL="388620" lvl="1" indent="-194310" algn="l">
              <a:lnSpc>
                <a:spcPts val="2520"/>
              </a:lnSpc>
              <a:buFont typeface="Arial"/>
              <a:buChar char="•"/>
            </a:pPr>
            <a:r>
              <a:rPr lang="en-US" sz="1800" b="1" dirty="0">
                <a:solidFill>
                  <a:srgbClr val="00712D"/>
                </a:solidFill>
                <a:latin typeface="Arial Bold"/>
                <a:ea typeface="Arial Bold"/>
                <a:cs typeface="Arial Bold"/>
                <a:sym typeface="Arial Bold"/>
              </a:rPr>
              <a:t>Sodo EFG Architecture:</a:t>
            </a:r>
            <a:r>
              <a:rPr lang="en-US" sz="1800" dirty="0">
                <a:solidFill>
                  <a:srgbClr val="000000"/>
                </a:solidFill>
                <a:latin typeface="Arial"/>
                <a:ea typeface="Arial"/>
                <a:cs typeface="Arial"/>
                <a:sym typeface="Arial"/>
              </a:rPr>
              <a:t> Architectural design and compliance with NBC 2020.</a:t>
            </a:r>
          </a:p>
          <a:p>
            <a:pPr algn="l">
              <a:lnSpc>
                <a:spcPts val="2520"/>
              </a:lnSpc>
            </a:pPr>
            <a:endParaRPr lang="en-US" sz="1800" dirty="0">
              <a:solidFill>
                <a:srgbClr val="000000"/>
              </a:solidFill>
              <a:latin typeface="Arial"/>
              <a:ea typeface="Arial"/>
              <a:cs typeface="Arial"/>
              <a:sym typeface="Arial"/>
            </a:endParaRPr>
          </a:p>
          <a:p>
            <a:pPr marL="388620" lvl="1" indent="-194310" algn="l">
              <a:lnSpc>
                <a:spcPts val="2520"/>
              </a:lnSpc>
              <a:buFont typeface="Arial"/>
              <a:buChar char="•"/>
            </a:pPr>
            <a:r>
              <a:rPr lang="en-US" sz="1800" b="1" dirty="0">
                <a:solidFill>
                  <a:srgbClr val="00712D"/>
                </a:solidFill>
                <a:latin typeface="Arial Bold"/>
                <a:ea typeface="Arial Bold"/>
                <a:cs typeface="Arial Bold"/>
                <a:sym typeface="Arial Bold"/>
              </a:rPr>
              <a:t>Liberty Multimedia Inc.</a:t>
            </a:r>
            <a:r>
              <a:rPr lang="en-US" sz="1800" dirty="0">
                <a:solidFill>
                  <a:srgbClr val="000000"/>
                </a:solidFill>
                <a:latin typeface="Arial"/>
                <a:ea typeface="Arial"/>
                <a:cs typeface="Arial"/>
                <a:sym typeface="Arial"/>
              </a:rPr>
              <a:t> – Project communications, grant writing, reporting requirements, and are energy efficiency advisors.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188626" y="-115118"/>
            <a:ext cx="4019006" cy="3704062"/>
            <a:chOff x="0" y="0"/>
            <a:chExt cx="875600" cy="806985"/>
          </a:xfrm>
        </p:grpSpPr>
        <p:sp>
          <p:nvSpPr>
            <p:cNvPr id="3" name="Freeform 3"/>
            <p:cNvSpPr/>
            <p:nvPr/>
          </p:nvSpPr>
          <p:spPr>
            <a:xfrm>
              <a:off x="0" y="0"/>
              <a:ext cx="875600" cy="806985"/>
            </a:xfrm>
            <a:custGeom>
              <a:avLst/>
              <a:gdLst/>
              <a:ahLst/>
              <a:cxnLst/>
              <a:rect l="l" t="t" r="r" b="b"/>
              <a:pathLst>
                <a:path w="875600" h="806985">
                  <a:moveTo>
                    <a:pt x="30821" y="0"/>
                  </a:moveTo>
                  <a:lnTo>
                    <a:pt x="844779" y="0"/>
                  </a:lnTo>
                  <a:cubicBezTo>
                    <a:pt x="861801" y="0"/>
                    <a:pt x="875600" y="13799"/>
                    <a:pt x="875600" y="30821"/>
                  </a:cubicBezTo>
                  <a:lnTo>
                    <a:pt x="875600" y="776164"/>
                  </a:lnTo>
                  <a:cubicBezTo>
                    <a:pt x="875600" y="793186"/>
                    <a:pt x="861801" y="806985"/>
                    <a:pt x="844779" y="806985"/>
                  </a:cubicBezTo>
                  <a:lnTo>
                    <a:pt x="30821" y="806985"/>
                  </a:lnTo>
                  <a:cubicBezTo>
                    <a:pt x="13799" y="806985"/>
                    <a:pt x="0" y="793186"/>
                    <a:pt x="0" y="776164"/>
                  </a:cubicBezTo>
                  <a:lnTo>
                    <a:pt x="0" y="30821"/>
                  </a:lnTo>
                  <a:cubicBezTo>
                    <a:pt x="0" y="13799"/>
                    <a:pt x="13799" y="0"/>
                    <a:pt x="30821" y="0"/>
                  </a:cubicBezTo>
                  <a:close/>
                </a:path>
              </a:pathLst>
            </a:custGeom>
            <a:blipFill>
              <a:blip r:embed="rId2"/>
              <a:stretch>
                <a:fillRect l="-19557" r="-19557"/>
              </a:stretch>
            </a:blipFill>
          </p:spPr>
          <p:txBody>
            <a:bodyPr/>
            <a:lstStyle/>
            <a:p>
              <a:endParaRPr lang="en-US"/>
            </a:p>
          </p:txBody>
        </p:sp>
      </p:grpSp>
      <p:grpSp>
        <p:nvGrpSpPr>
          <p:cNvPr id="4" name="Group 4"/>
          <p:cNvGrpSpPr/>
          <p:nvPr/>
        </p:nvGrpSpPr>
        <p:grpSpPr>
          <a:xfrm>
            <a:off x="0" y="6274474"/>
            <a:ext cx="7686967" cy="2457823"/>
            <a:chOff x="0" y="0"/>
            <a:chExt cx="2847025" cy="910305"/>
          </a:xfrm>
        </p:grpSpPr>
        <p:sp>
          <p:nvSpPr>
            <p:cNvPr id="5" name="Freeform 5"/>
            <p:cNvSpPr/>
            <p:nvPr/>
          </p:nvSpPr>
          <p:spPr>
            <a:xfrm>
              <a:off x="0" y="0"/>
              <a:ext cx="2847025" cy="910305"/>
            </a:xfrm>
            <a:custGeom>
              <a:avLst/>
              <a:gdLst/>
              <a:ahLst/>
              <a:cxnLst/>
              <a:rect l="l" t="t" r="r" b="b"/>
              <a:pathLst>
                <a:path w="2847025" h="910305">
                  <a:moveTo>
                    <a:pt x="0" y="0"/>
                  </a:moveTo>
                  <a:lnTo>
                    <a:pt x="2847025" y="0"/>
                  </a:lnTo>
                  <a:lnTo>
                    <a:pt x="2847025" y="910305"/>
                  </a:lnTo>
                  <a:lnTo>
                    <a:pt x="0" y="910305"/>
                  </a:lnTo>
                  <a:close/>
                </a:path>
              </a:pathLst>
            </a:custGeom>
            <a:solidFill>
              <a:srgbClr val="00712D"/>
            </a:solidFill>
          </p:spPr>
          <p:txBody>
            <a:bodyPr/>
            <a:lstStyle/>
            <a:p>
              <a:endParaRPr lang="en-US"/>
            </a:p>
          </p:txBody>
        </p:sp>
        <p:sp>
          <p:nvSpPr>
            <p:cNvPr id="6" name="TextBox 6"/>
            <p:cNvSpPr txBox="1"/>
            <p:nvPr/>
          </p:nvSpPr>
          <p:spPr>
            <a:xfrm>
              <a:off x="0" y="-57150"/>
              <a:ext cx="2847025" cy="967455"/>
            </a:xfrm>
            <a:prstGeom prst="rect">
              <a:avLst/>
            </a:prstGeom>
          </p:spPr>
          <p:txBody>
            <a:bodyPr lIns="50800" tIns="50800" rIns="50800" bIns="50800" rtlCol="0" anchor="ctr"/>
            <a:lstStyle/>
            <a:p>
              <a:pPr algn="ctr">
                <a:lnSpc>
                  <a:spcPts val="1960"/>
                </a:lnSpc>
              </a:pPr>
              <a:endParaRPr/>
            </a:p>
          </p:txBody>
        </p:sp>
      </p:grpSp>
      <p:grpSp>
        <p:nvGrpSpPr>
          <p:cNvPr id="7" name="Group 7"/>
          <p:cNvGrpSpPr/>
          <p:nvPr/>
        </p:nvGrpSpPr>
        <p:grpSpPr>
          <a:xfrm>
            <a:off x="6188626" y="3942051"/>
            <a:ext cx="4019006" cy="3704062"/>
            <a:chOff x="0" y="0"/>
            <a:chExt cx="875600" cy="806985"/>
          </a:xfrm>
        </p:grpSpPr>
        <p:sp>
          <p:nvSpPr>
            <p:cNvPr id="8" name="Freeform 8"/>
            <p:cNvSpPr/>
            <p:nvPr/>
          </p:nvSpPr>
          <p:spPr>
            <a:xfrm flipH="1">
              <a:off x="0" y="0"/>
              <a:ext cx="875600" cy="806985"/>
            </a:xfrm>
            <a:custGeom>
              <a:avLst/>
              <a:gdLst/>
              <a:ahLst/>
              <a:cxnLst/>
              <a:rect l="l" t="t" r="r" b="b"/>
              <a:pathLst>
                <a:path w="875600" h="806985">
                  <a:moveTo>
                    <a:pt x="844779" y="0"/>
                  </a:moveTo>
                  <a:lnTo>
                    <a:pt x="30821" y="0"/>
                  </a:lnTo>
                  <a:cubicBezTo>
                    <a:pt x="13799" y="0"/>
                    <a:pt x="0" y="13799"/>
                    <a:pt x="0" y="30821"/>
                  </a:cubicBezTo>
                  <a:lnTo>
                    <a:pt x="0" y="776164"/>
                  </a:lnTo>
                  <a:cubicBezTo>
                    <a:pt x="0" y="793186"/>
                    <a:pt x="13799" y="806985"/>
                    <a:pt x="30821" y="806985"/>
                  </a:cubicBezTo>
                  <a:lnTo>
                    <a:pt x="844779" y="806985"/>
                  </a:lnTo>
                  <a:cubicBezTo>
                    <a:pt x="861801" y="806985"/>
                    <a:pt x="875600" y="793186"/>
                    <a:pt x="875600" y="776164"/>
                  </a:cubicBezTo>
                  <a:lnTo>
                    <a:pt x="875600" y="30821"/>
                  </a:lnTo>
                  <a:cubicBezTo>
                    <a:pt x="875600" y="13799"/>
                    <a:pt x="861801" y="0"/>
                    <a:pt x="844779" y="0"/>
                  </a:cubicBezTo>
                  <a:close/>
                </a:path>
              </a:pathLst>
            </a:custGeom>
            <a:blipFill>
              <a:blip r:embed="rId3"/>
              <a:stretch>
                <a:fillRect l="-50022" r="-126122"/>
              </a:stretch>
            </a:blipFill>
          </p:spPr>
          <p:txBody>
            <a:bodyPr/>
            <a:lstStyle/>
            <a:p>
              <a:endParaRPr lang="en-US"/>
            </a:p>
          </p:txBody>
        </p:sp>
      </p:grpSp>
      <p:sp>
        <p:nvSpPr>
          <p:cNvPr id="9" name="Freeform 9"/>
          <p:cNvSpPr/>
          <p:nvPr/>
        </p:nvSpPr>
        <p:spPr>
          <a:xfrm flipH="1">
            <a:off x="5555570" y="5317568"/>
            <a:ext cx="1266112" cy="1266112"/>
          </a:xfrm>
          <a:custGeom>
            <a:avLst/>
            <a:gdLst/>
            <a:ahLst/>
            <a:cxnLst/>
            <a:rect l="l" t="t" r="r" b="b"/>
            <a:pathLst>
              <a:path w="1266112" h="1266112">
                <a:moveTo>
                  <a:pt x="1266112" y="0"/>
                </a:moveTo>
                <a:lnTo>
                  <a:pt x="0" y="0"/>
                </a:lnTo>
                <a:lnTo>
                  <a:pt x="0" y="1266112"/>
                </a:lnTo>
                <a:lnTo>
                  <a:pt x="1266112" y="1266112"/>
                </a:lnTo>
                <a:lnTo>
                  <a:pt x="126611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904662" y="840110"/>
            <a:ext cx="4605824" cy="1400175"/>
          </a:xfrm>
          <a:prstGeom prst="rect">
            <a:avLst/>
          </a:prstGeom>
        </p:spPr>
        <p:txBody>
          <a:bodyPr lIns="0" tIns="0" rIns="0" bIns="0" rtlCol="0" anchor="t">
            <a:spAutoFit/>
          </a:bodyPr>
          <a:lstStyle/>
          <a:p>
            <a:pPr algn="l">
              <a:lnSpc>
                <a:spcPts val="3747"/>
              </a:lnSpc>
            </a:pPr>
            <a:r>
              <a:rPr lang="en-US" sz="3122" b="1">
                <a:solidFill>
                  <a:srgbClr val="000000"/>
                </a:solidFill>
                <a:latin typeface="Montserrat Bold"/>
                <a:ea typeface="Montserrat Bold"/>
                <a:cs typeface="Montserrat Bold"/>
                <a:sym typeface="Montserrat Bold"/>
              </a:rPr>
              <a:t>SUMMARY OF GEOTECHNICAL FINDINGS</a:t>
            </a:r>
          </a:p>
        </p:txBody>
      </p:sp>
      <p:sp>
        <p:nvSpPr>
          <p:cNvPr id="11" name="TextBox 11"/>
          <p:cNvSpPr txBox="1"/>
          <p:nvPr/>
        </p:nvSpPr>
        <p:spPr>
          <a:xfrm>
            <a:off x="904662" y="2617152"/>
            <a:ext cx="2302912" cy="314325"/>
          </a:xfrm>
          <a:prstGeom prst="rect">
            <a:avLst/>
          </a:prstGeom>
        </p:spPr>
        <p:txBody>
          <a:bodyPr lIns="0" tIns="0" rIns="0" bIns="0" rtlCol="0" anchor="t">
            <a:spAutoFit/>
          </a:bodyPr>
          <a:lstStyle/>
          <a:p>
            <a:pPr algn="l">
              <a:lnSpc>
                <a:spcPts val="2534"/>
              </a:lnSpc>
            </a:pPr>
            <a:r>
              <a:rPr lang="en-US" sz="2112" b="1">
                <a:solidFill>
                  <a:srgbClr val="00712D"/>
                </a:solidFill>
                <a:latin typeface="Montserrat Bold"/>
                <a:ea typeface="Montserrat Bold"/>
                <a:cs typeface="Montserrat Bold"/>
                <a:sym typeface="Montserrat Bold"/>
              </a:rPr>
              <a:t>KEY RESULTS</a:t>
            </a:r>
          </a:p>
        </p:txBody>
      </p:sp>
      <p:sp>
        <p:nvSpPr>
          <p:cNvPr id="12" name="TextBox 12"/>
          <p:cNvSpPr txBox="1"/>
          <p:nvPr/>
        </p:nvSpPr>
        <p:spPr>
          <a:xfrm>
            <a:off x="904662" y="3036495"/>
            <a:ext cx="4913514" cy="295275"/>
          </a:xfrm>
          <a:prstGeom prst="rect">
            <a:avLst/>
          </a:prstGeom>
        </p:spPr>
        <p:txBody>
          <a:bodyPr lIns="0" tIns="0" rIns="0" bIns="0" rtlCol="0" anchor="t">
            <a:spAutoFit/>
          </a:bodyPr>
          <a:lstStyle/>
          <a:p>
            <a:pPr algn="l">
              <a:lnSpc>
                <a:spcPts val="2033"/>
              </a:lnSpc>
            </a:pPr>
            <a:r>
              <a:rPr lang="en-US" sz="1694">
                <a:solidFill>
                  <a:srgbClr val="545454"/>
                </a:solidFill>
                <a:latin typeface="Arial"/>
                <a:ea typeface="Arial"/>
                <a:cs typeface="Arial"/>
                <a:sym typeface="Arial"/>
              </a:rPr>
              <a:t>Positive soil stability across planned housing lots.</a:t>
            </a:r>
          </a:p>
        </p:txBody>
      </p:sp>
      <p:sp>
        <p:nvSpPr>
          <p:cNvPr id="13" name="TextBox 13"/>
          <p:cNvSpPr txBox="1"/>
          <p:nvPr/>
        </p:nvSpPr>
        <p:spPr>
          <a:xfrm>
            <a:off x="904662" y="3657600"/>
            <a:ext cx="2938821" cy="314325"/>
          </a:xfrm>
          <a:prstGeom prst="rect">
            <a:avLst/>
          </a:prstGeom>
        </p:spPr>
        <p:txBody>
          <a:bodyPr lIns="0" tIns="0" rIns="0" bIns="0" rtlCol="0" anchor="t">
            <a:spAutoFit/>
          </a:bodyPr>
          <a:lstStyle/>
          <a:p>
            <a:pPr algn="l">
              <a:lnSpc>
                <a:spcPts val="2534"/>
              </a:lnSpc>
            </a:pPr>
            <a:r>
              <a:rPr lang="en-US" sz="2112" b="1">
                <a:solidFill>
                  <a:srgbClr val="00712D"/>
                </a:solidFill>
                <a:latin typeface="Montserrat Bold"/>
                <a:ea typeface="Montserrat Bold"/>
                <a:cs typeface="Montserrat Bold"/>
                <a:sym typeface="Montserrat Bold"/>
              </a:rPr>
              <a:t>IMPACT ON DESIGN:</a:t>
            </a:r>
          </a:p>
        </p:txBody>
      </p:sp>
      <p:sp>
        <p:nvSpPr>
          <p:cNvPr id="14" name="TextBox 14"/>
          <p:cNvSpPr txBox="1"/>
          <p:nvPr/>
        </p:nvSpPr>
        <p:spPr>
          <a:xfrm>
            <a:off x="904662" y="4076700"/>
            <a:ext cx="4913514" cy="552450"/>
          </a:xfrm>
          <a:prstGeom prst="rect">
            <a:avLst/>
          </a:prstGeom>
        </p:spPr>
        <p:txBody>
          <a:bodyPr lIns="0" tIns="0" rIns="0" bIns="0" rtlCol="0" anchor="t">
            <a:spAutoFit/>
          </a:bodyPr>
          <a:lstStyle/>
          <a:p>
            <a:pPr algn="l">
              <a:lnSpc>
                <a:spcPts val="2033"/>
              </a:lnSpc>
            </a:pPr>
            <a:r>
              <a:rPr lang="en-US" sz="1694">
                <a:solidFill>
                  <a:srgbClr val="545454"/>
                </a:solidFill>
                <a:latin typeface="Arial"/>
                <a:ea typeface="Arial"/>
                <a:cs typeface="Arial"/>
                <a:sym typeface="Arial"/>
              </a:rPr>
              <a:t>Recommendations integrated into floor plans and foundation designs for better long-term durability.</a:t>
            </a:r>
          </a:p>
        </p:txBody>
      </p:sp>
      <p:sp>
        <p:nvSpPr>
          <p:cNvPr id="15" name="TextBox 15"/>
          <p:cNvSpPr txBox="1"/>
          <p:nvPr/>
        </p:nvSpPr>
        <p:spPr>
          <a:xfrm>
            <a:off x="904662" y="4953000"/>
            <a:ext cx="2938821" cy="314325"/>
          </a:xfrm>
          <a:prstGeom prst="rect">
            <a:avLst/>
          </a:prstGeom>
        </p:spPr>
        <p:txBody>
          <a:bodyPr lIns="0" tIns="0" rIns="0" bIns="0" rtlCol="0" anchor="t">
            <a:spAutoFit/>
          </a:bodyPr>
          <a:lstStyle/>
          <a:p>
            <a:pPr algn="l">
              <a:lnSpc>
                <a:spcPts val="2534"/>
              </a:lnSpc>
            </a:pPr>
            <a:r>
              <a:rPr lang="en-US" sz="2112" b="1">
                <a:solidFill>
                  <a:srgbClr val="00712D"/>
                </a:solidFill>
                <a:latin typeface="Montserrat Bold"/>
                <a:ea typeface="Montserrat Bold"/>
                <a:cs typeface="Montserrat Bold"/>
                <a:sym typeface="Montserrat Bold"/>
              </a:rPr>
              <a:t>NEXT STEPS:</a:t>
            </a:r>
          </a:p>
        </p:txBody>
      </p:sp>
      <p:sp>
        <p:nvSpPr>
          <p:cNvPr id="16" name="TextBox 16"/>
          <p:cNvSpPr txBox="1"/>
          <p:nvPr/>
        </p:nvSpPr>
        <p:spPr>
          <a:xfrm>
            <a:off x="904662" y="5398174"/>
            <a:ext cx="4913514" cy="552450"/>
          </a:xfrm>
          <a:prstGeom prst="rect">
            <a:avLst/>
          </a:prstGeom>
        </p:spPr>
        <p:txBody>
          <a:bodyPr lIns="0" tIns="0" rIns="0" bIns="0" rtlCol="0" anchor="t">
            <a:spAutoFit/>
          </a:bodyPr>
          <a:lstStyle/>
          <a:p>
            <a:pPr algn="l">
              <a:lnSpc>
                <a:spcPts val="2033"/>
              </a:lnSpc>
            </a:pPr>
            <a:r>
              <a:rPr lang="en-US" sz="1694">
                <a:solidFill>
                  <a:srgbClr val="545454"/>
                </a:solidFill>
                <a:latin typeface="Arial"/>
                <a:ea typeface="Arial"/>
                <a:cs typeface="Arial"/>
                <a:sym typeface="Arial"/>
              </a:rPr>
              <a:t>Final adjustments to foundation designs based on detailed geotechnical input.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4066"/>
            <a:ext cx="1442887" cy="2121984"/>
            <a:chOff x="0" y="0"/>
            <a:chExt cx="534403" cy="785920"/>
          </a:xfrm>
        </p:grpSpPr>
        <p:sp>
          <p:nvSpPr>
            <p:cNvPr id="3" name="Freeform 3"/>
            <p:cNvSpPr/>
            <p:nvPr/>
          </p:nvSpPr>
          <p:spPr>
            <a:xfrm>
              <a:off x="0" y="0"/>
              <a:ext cx="534403" cy="785920"/>
            </a:xfrm>
            <a:custGeom>
              <a:avLst/>
              <a:gdLst/>
              <a:ahLst/>
              <a:cxnLst/>
              <a:rect l="l" t="t" r="r" b="b"/>
              <a:pathLst>
                <a:path w="534403" h="785920">
                  <a:moveTo>
                    <a:pt x="0" y="0"/>
                  </a:moveTo>
                  <a:lnTo>
                    <a:pt x="534403" y="0"/>
                  </a:lnTo>
                  <a:lnTo>
                    <a:pt x="534403" y="785920"/>
                  </a:lnTo>
                  <a:lnTo>
                    <a:pt x="0" y="785920"/>
                  </a:lnTo>
                  <a:close/>
                </a:path>
              </a:pathLst>
            </a:custGeom>
            <a:solidFill>
              <a:srgbClr val="D5ED9F"/>
            </a:solidFill>
          </p:spPr>
          <p:txBody>
            <a:bodyPr/>
            <a:lstStyle/>
            <a:p>
              <a:endParaRPr lang="en-US"/>
            </a:p>
          </p:txBody>
        </p:sp>
        <p:sp>
          <p:nvSpPr>
            <p:cNvPr id="4" name="TextBox 4"/>
            <p:cNvSpPr txBox="1"/>
            <p:nvPr/>
          </p:nvSpPr>
          <p:spPr>
            <a:xfrm>
              <a:off x="0" y="-57150"/>
              <a:ext cx="534403" cy="843070"/>
            </a:xfrm>
            <a:prstGeom prst="rect">
              <a:avLst/>
            </a:prstGeom>
          </p:spPr>
          <p:txBody>
            <a:bodyPr lIns="50800" tIns="50800" rIns="50800" bIns="50800" rtlCol="0" anchor="ctr"/>
            <a:lstStyle/>
            <a:p>
              <a:pPr algn="ctr">
                <a:lnSpc>
                  <a:spcPts val="1960"/>
                </a:lnSpc>
              </a:pPr>
              <a:endParaRPr/>
            </a:p>
          </p:txBody>
        </p:sp>
      </p:grpSp>
      <p:sp>
        <p:nvSpPr>
          <p:cNvPr id="5" name="Freeform 5"/>
          <p:cNvSpPr/>
          <p:nvPr/>
        </p:nvSpPr>
        <p:spPr>
          <a:xfrm>
            <a:off x="7486927" y="969427"/>
            <a:ext cx="857686" cy="857686"/>
          </a:xfrm>
          <a:custGeom>
            <a:avLst/>
            <a:gdLst/>
            <a:ahLst/>
            <a:cxnLst/>
            <a:rect l="l" t="t" r="r" b="b"/>
            <a:pathLst>
              <a:path w="857686" h="857686">
                <a:moveTo>
                  <a:pt x="0" y="0"/>
                </a:moveTo>
                <a:lnTo>
                  <a:pt x="857686" y="0"/>
                </a:lnTo>
                <a:lnTo>
                  <a:pt x="857686" y="857686"/>
                </a:lnTo>
                <a:lnTo>
                  <a:pt x="0" y="8576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678611" y="5923736"/>
            <a:ext cx="1798669" cy="3372919"/>
            <a:chOff x="0" y="0"/>
            <a:chExt cx="666174" cy="1249229"/>
          </a:xfrm>
        </p:grpSpPr>
        <p:sp>
          <p:nvSpPr>
            <p:cNvPr id="7" name="Freeform 7"/>
            <p:cNvSpPr/>
            <p:nvPr/>
          </p:nvSpPr>
          <p:spPr>
            <a:xfrm>
              <a:off x="0" y="0"/>
              <a:ext cx="666174" cy="1249229"/>
            </a:xfrm>
            <a:custGeom>
              <a:avLst/>
              <a:gdLst/>
              <a:ahLst/>
              <a:cxnLst/>
              <a:rect l="l" t="t" r="r" b="b"/>
              <a:pathLst>
                <a:path w="666174" h="1249229">
                  <a:moveTo>
                    <a:pt x="0" y="0"/>
                  </a:moveTo>
                  <a:lnTo>
                    <a:pt x="666174" y="0"/>
                  </a:lnTo>
                  <a:lnTo>
                    <a:pt x="666174" y="1249229"/>
                  </a:lnTo>
                  <a:lnTo>
                    <a:pt x="0" y="1249229"/>
                  </a:lnTo>
                  <a:close/>
                </a:path>
              </a:pathLst>
            </a:custGeom>
            <a:solidFill>
              <a:srgbClr val="00712D"/>
            </a:solidFill>
          </p:spPr>
          <p:txBody>
            <a:bodyPr/>
            <a:lstStyle/>
            <a:p>
              <a:endParaRPr lang="en-US"/>
            </a:p>
          </p:txBody>
        </p:sp>
        <p:sp>
          <p:nvSpPr>
            <p:cNvPr id="8" name="TextBox 8"/>
            <p:cNvSpPr txBox="1"/>
            <p:nvPr/>
          </p:nvSpPr>
          <p:spPr>
            <a:xfrm>
              <a:off x="0" y="-57150"/>
              <a:ext cx="666174" cy="1306379"/>
            </a:xfrm>
            <a:prstGeom prst="rect">
              <a:avLst/>
            </a:prstGeom>
          </p:spPr>
          <p:txBody>
            <a:bodyPr lIns="50800" tIns="50800" rIns="50800" bIns="50800" rtlCol="0" anchor="ctr"/>
            <a:lstStyle/>
            <a:p>
              <a:pPr algn="ctr">
                <a:lnSpc>
                  <a:spcPts val="1960"/>
                </a:lnSpc>
              </a:pPr>
              <a:endParaRPr/>
            </a:p>
          </p:txBody>
        </p:sp>
      </p:grpSp>
      <p:grpSp>
        <p:nvGrpSpPr>
          <p:cNvPr id="9" name="Group 9"/>
          <p:cNvGrpSpPr/>
          <p:nvPr/>
        </p:nvGrpSpPr>
        <p:grpSpPr>
          <a:xfrm>
            <a:off x="1120057" y="5923736"/>
            <a:ext cx="9299531" cy="3304931"/>
            <a:chOff x="0" y="0"/>
            <a:chExt cx="2026042" cy="720029"/>
          </a:xfrm>
        </p:grpSpPr>
        <p:sp>
          <p:nvSpPr>
            <p:cNvPr id="10" name="Freeform 10"/>
            <p:cNvSpPr/>
            <p:nvPr/>
          </p:nvSpPr>
          <p:spPr>
            <a:xfrm>
              <a:off x="0" y="0"/>
              <a:ext cx="2026042" cy="720029"/>
            </a:xfrm>
            <a:custGeom>
              <a:avLst/>
              <a:gdLst/>
              <a:ahLst/>
              <a:cxnLst/>
              <a:rect l="l" t="t" r="r" b="b"/>
              <a:pathLst>
                <a:path w="2026042" h="720029">
                  <a:moveTo>
                    <a:pt x="13320" y="0"/>
                  </a:moveTo>
                  <a:lnTo>
                    <a:pt x="2012722" y="0"/>
                  </a:lnTo>
                  <a:cubicBezTo>
                    <a:pt x="2020078" y="0"/>
                    <a:pt x="2026042" y="5964"/>
                    <a:pt x="2026042" y="13320"/>
                  </a:cubicBezTo>
                  <a:lnTo>
                    <a:pt x="2026042" y="706708"/>
                  </a:lnTo>
                  <a:cubicBezTo>
                    <a:pt x="2026042" y="710241"/>
                    <a:pt x="2024638" y="713629"/>
                    <a:pt x="2022140" y="716127"/>
                  </a:cubicBezTo>
                  <a:cubicBezTo>
                    <a:pt x="2019642" y="718625"/>
                    <a:pt x="2016254" y="720029"/>
                    <a:pt x="2012722" y="720029"/>
                  </a:cubicBezTo>
                  <a:lnTo>
                    <a:pt x="13320" y="720029"/>
                  </a:lnTo>
                  <a:cubicBezTo>
                    <a:pt x="5964" y="720029"/>
                    <a:pt x="0" y="714065"/>
                    <a:pt x="0" y="706708"/>
                  </a:cubicBezTo>
                  <a:lnTo>
                    <a:pt x="0" y="13320"/>
                  </a:lnTo>
                  <a:cubicBezTo>
                    <a:pt x="0" y="9787"/>
                    <a:pt x="1403" y="6399"/>
                    <a:pt x="3901" y="3901"/>
                  </a:cubicBezTo>
                  <a:cubicBezTo>
                    <a:pt x="6399" y="1403"/>
                    <a:pt x="9787" y="0"/>
                    <a:pt x="13320" y="0"/>
                  </a:cubicBezTo>
                  <a:close/>
                </a:path>
              </a:pathLst>
            </a:custGeom>
            <a:blipFill>
              <a:blip r:embed="rId4"/>
              <a:stretch>
                <a:fillRect t="-40218" b="-40218"/>
              </a:stretch>
            </a:blipFill>
            <a:ln cap="sq">
              <a:noFill/>
              <a:prstDash val="solid"/>
              <a:miter/>
            </a:ln>
          </p:spPr>
          <p:txBody>
            <a:bodyPr/>
            <a:lstStyle/>
            <a:p>
              <a:endParaRPr lang="en-US"/>
            </a:p>
          </p:txBody>
        </p:sp>
      </p:grpSp>
      <p:sp>
        <p:nvSpPr>
          <p:cNvPr id="11" name="TextBox 11"/>
          <p:cNvSpPr txBox="1"/>
          <p:nvPr/>
        </p:nvSpPr>
        <p:spPr>
          <a:xfrm>
            <a:off x="2021944" y="693420"/>
            <a:ext cx="5203145" cy="866775"/>
          </a:xfrm>
          <a:prstGeom prst="rect">
            <a:avLst/>
          </a:prstGeom>
        </p:spPr>
        <p:txBody>
          <a:bodyPr lIns="0" tIns="0" rIns="0" bIns="0" rtlCol="0" anchor="t">
            <a:spAutoFit/>
          </a:bodyPr>
          <a:lstStyle/>
          <a:p>
            <a:pPr algn="l">
              <a:lnSpc>
                <a:spcPts val="3474"/>
              </a:lnSpc>
            </a:pPr>
            <a:r>
              <a:rPr lang="en-US" sz="2895" b="1">
                <a:solidFill>
                  <a:srgbClr val="000000"/>
                </a:solidFill>
                <a:latin typeface="Montserrat Bold"/>
                <a:ea typeface="Montserrat Bold"/>
                <a:cs typeface="Montserrat Bold"/>
                <a:sym typeface="Montserrat Bold"/>
              </a:rPr>
              <a:t>OVERVIEW OF BUILDING CODES</a:t>
            </a:r>
          </a:p>
        </p:txBody>
      </p:sp>
      <p:sp>
        <p:nvSpPr>
          <p:cNvPr id="12" name="TextBox 12"/>
          <p:cNvSpPr txBox="1"/>
          <p:nvPr/>
        </p:nvSpPr>
        <p:spPr>
          <a:xfrm>
            <a:off x="2021944" y="2435813"/>
            <a:ext cx="5893826" cy="314325"/>
          </a:xfrm>
          <a:prstGeom prst="rect">
            <a:avLst/>
          </a:prstGeom>
        </p:spPr>
        <p:txBody>
          <a:bodyPr lIns="0" tIns="0" rIns="0" bIns="0" rtlCol="0" anchor="t">
            <a:spAutoFit/>
          </a:bodyPr>
          <a:lstStyle/>
          <a:p>
            <a:pPr algn="l">
              <a:lnSpc>
                <a:spcPts val="2534"/>
              </a:lnSpc>
            </a:pPr>
            <a:r>
              <a:rPr lang="en-US" sz="2112" b="1">
                <a:solidFill>
                  <a:srgbClr val="00712D"/>
                </a:solidFill>
                <a:latin typeface="Montserrat Bold"/>
                <a:ea typeface="Montserrat Bold"/>
                <a:cs typeface="Montserrat Bold"/>
                <a:sym typeface="Montserrat Bold"/>
              </a:rPr>
              <a:t>NBC 2020 (NATIONAL BUILDING CODE):</a:t>
            </a:r>
          </a:p>
        </p:txBody>
      </p:sp>
      <p:sp>
        <p:nvSpPr>
          <p:cNvPr id="13" name="TextBox 13"/>
          <p:cNvSpPr txBox="1"/>
          <p:nvPr/>
        </p:nvSpPr>
        <p:spPr>
          <a:xfrm>
            <a:off x="2021944" y="2833419"/>
            <a:ext cx="5412197" cy="1066800"/>
          </a:xfrm>
          <a:prstGeom prst="rect">
            <a:avLst/>
          </a:prstGeom>
        </p:spPr>
        <p:txBody>
          <a:bodyPr lIns="0" tIns="0" rIns="0" bIns="0" rtlCol="0" anchor="t">
            <a:spAutoFit/>
          </a:bodyPr>
          <a:lstStyle/>
          <a:p>
            <a:pPr algn="l">
              <a:lnSpc>
                <a:spcPts val="2033"/>
              </a:lnSpc>
            </a:pPr>
            <a:r>
              <a:rPr lang="en-US" sz="1694">
                <a:solidFill>
                  <a:srgbClr val="545454"/>
                </a:solidFill>
                <a:latin typeface="Arial"/>
                <a:ea typeface="Arial"/>
                <a:cs typeface="Arial"/>
                <a:sym typeface="Arial"/>
              </a:rPr>
              <a:t>o Focuses on structural safety, fire protection, and accessibility for small buildings.</a:t>
            </a:r>
          </a:p>
          <a:p>
            <a:pPr algn="l">
              <a:lnSpc>
                <a:spcPts val="2033"/>
              </a:lnSpc>
            </a:pPr>
            <a:r>
              <a:rPr lang="en-US" sz="1694">
                <a:solidFill>
                  <a:srgbClr val="545454"/>
                </a:solidFill>
                <a:latin typeface="Arial"/>
                <a:ea typeface="Arial"/>
                <a:cs typeface="Arial"/>
                <a:sym typeface="Arial"/>
              </a:rPr>
              <a:t>o Particularly relevant for our project due to its application to residential homes.</a:t>
            </a:r>
          </a:p>
        </p:txBody>
      </p:sp>
      <p:sp>
        <p:nvSpPr>
          <p:cNvPr id="14" name="TextBox 14"/>
          <p:cNvSpPr txBox="1"/>
          <p:nvPr/>
        </p:nvSpPr>
        <p:spPr>
          <a:xfrm>
            <a:off x="2021944" y="4142282"/>
            <a:ext cx="5893826" cy="628650"/>
          </a:xfrm>
          <a:prstGeom prst="rect">
            <a:avLst/>
          </a:prstGeom>
        </p:spPr>
        <p:txBody>
          <a:bodyPr lIns="0" tIns="0" rIns="0" bIns="0" rtlCol="0" anchor="t">
            <a:spAutoFit/>
          </a:bodyPr>
          <a:lstStyle/>
          <a:p>
            <a:pPr algn="l">
              <a:lnSpc>
                <a:spcPts val="2534"/>
              </a:lnSpc>
            </a:pPr>
            <a:r>
              <a:rPr lang="en-US" sz="2112" b="1">
                <a:solidFill>
                  <a:srgbClr val="00712D"/>
                </a:solidFill>
                <a:latin typeface="Montserrat Bold"/>
                <a:ea typeface="Montserrat Bold"/>
                <a:cs typeface="Montserrat Bold"/>
                <a:sym typeface="Montserrat Bold"/>
              </a:rPr>
              <a:t>NECB 2020 (NATIONAL ENERGY CODE FOR BUILDINGS):</a:t>
            </a:r>
          </a:p>
        </p:txBody>
      </p:sp>
      <p:sp>
        <p:nvSpPr>
          <p:cNvPr id="15" name="TextBox 15"/>
          <p:cNvSpPr txBox="1"/>
          <p:nvPr/>
        </p:nvSpPr>
        <p:spPr>
          <a:xfrm>
            <a:off x="2021944" y="4856657"/>
            <a:ext cx="5412197" cy="512961"/>
          </a:xfrm>
          <a:prstGeom prst="rect">
            <a:avLst/>
          </a:prstGeom>
        </p:spPr>
        <p:txBody>
          <a:bodyPr lIns="0" tIns="0" rIns="0" bIns="0" rtlCol="0" anchor="t">
            <a:spAutoFit/>
          </a:bodyPr>
          <a:lstStyle/>
          <a:p>
            <a:pPr algn="l">
              <a:lnSpc>
                <a:spcPts val="2027"/>
              </a:lnSpc>
            </a:pPr>
            <a:r>
              <a:rPr lang="en-US" sz="1689" dirty="0">
                <a:solidFill>
                  <a:srgbClr val="545454"/>
                </a:solidFill>
                <a:latin typeface="Arial"/>
                <a:ea typeface="Arial"/>
                <a:cs typeface="Arial"/>
                <a:sym typeface="Arial"/>
              </a:rPr>
              <a:t>o While primarily for larger buildings, some best practices are being adopted into our project.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4315" y="2260450"/>
            <a:ext cx="3658076" cy="3972302"/>
            <a:chOff x="0" y="0"/>
            <a:chExt cx="1354843" cy="1471223"/>
          </a:xfrm>
        </p:grpSpPr>
        <p:sp>
          <p:nvSpPr>
            <p:cNvPr id="3" name="Freeform 3"/>
            <p:cNvSpPr/>
            <p:nvPr/>
          </p:nvSpPr>
          <p:spPr>
            <a:xfrm>
              <a:off x="0" y="0"/>
              <a:ext cx="1354843" cy="1471223"/>
            </a:xfrm>
            <a:custGeom>
              <a:avLst/>
              <a:gdLst/>
              <a:ahLst/>
              <a:cxnLst/>
              <a:rect l="l" t="t" r="r" b="b"/>
              <a:pathLst>
                <a:path w="1354843" h="1471223">
                  <a:moveTo>
                    <a:pt x="0" y="0"/>
                  </a:moveTo>
                  <a:lnTo>
                    <a:pt x="1354843" y="0"/>
                  </a:lnTo>
                  <a:lnTo>
                    <a:pt x="1354843" y="1471223"/>
                  </a:lnTo>
                  <a:lnTo>
                    <a:pt x="0" y="1471223"/>
                  </a:lnTo>
                  <a:close/>
                </a:path>
              </a:pathLst>
            </a:custGeom>
            <a:solidFill>
              <a:srgbClr val="00712D"/>
            </a:solidFill>
          </p:spPr>
          <p:txBody>
            <a:bodyPr/>
            <a:lstStyle/>
            <a:p>
              <a:endParaRPr lang="en-US"/>
            </a:p>
          </p:txBody>
        </p:sp>
        <p:sp>
          <p:nvSpPr>
            <p:cNvPr id="4" name="TextBox 4"/>
            <p:cNvSpPr txBox="1"/>
            <p:nvPr/>
          </p:nvSpPr>
          <p:spPr>
            <a:xfrm>
              <a:off x="0" y="-57150"/>
              <a:ext cx="1354843" cy="1528373"/>
            </a:xfrm>
            <a:prstGeom prst="rect">
              <a:avLst/>
            </a:prstGeom>
          </p:spPr>
          <p:txBody>
            <a:bodyPr lIns="50800" tIns="50800" rIns="50800" bIns="50800" rtlCol="0" anchor="ctr"/>
            <a:lstStyle/>
            <a:p>
              <a:pPr algn="ctr">
                <a:lnSpc>
                  <a:spcPts val="1960"/>
                </a:lnSpc>
              </a:pPr>
              <a:endParaRPr/>
            </a:p>
          </p:txBody>
        </p:sp>
      </p:grpSp>
      <p:sp>
        <p:nvSpPr>
          <p:cNvPr id="5" name="Freeform 5"/>
          <p:cNvSpPr/>
          <p:nvPr/>
        </p:nvSpPr>
        <p:spPr>
          <a:xfrm rot="5400000" flipH="1">
            <a:off x="77336" y="3699477"/>
            <a:ext cx="794774" cy="794774"/>
          </a:xfrm>
          <a:custGeom>
            <a:avLst/>
            <a:gdLst/>
            <a:ahLst/>
            <a:cxnLst/>
            <a:rect l="l" t="t" r="r" b="b"/>
            <a:pathLst>
              <a:path w="794774" h="794774">
                <a:moveTo>
                  <a:pt x="794774" y="0"/>
                </a:moveTo>
                <a:lnTo>
                  <a:pt x="0" y="0"/>
                </a:lnTo>
                <a:lnTo>
                  <a:pt x="0" y="794774"/>
                </a:lnTo>
                <a:lnTo>
                  <a:pt x="794774" y="794774"/>
                </a:lnTo>
                <a:lnTo>
                  <a:pt x="79477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1380942" y="2260450"/>
            <a:ext cx="2092634" cy="1081276"/>
            <a:chOff x="0" y="0"/>
            <a:chExt cx="509723" cy="263377"/>
          </a:xfrm>
        </p:grpSpPr>
        <p:sp>
          <p:nvSpPr>
            <p:cNvPr id="7" name="Freeform 7"/>
            <p:cNvSpPr/>
            <p:nvPr/>
          </p:nvSpPr>
          <p:spPr>
            <a:xfrm>
              <a:off x="0" y="0"/>
              <a:ext cx="509723" cy="263377"/>
            </a:xfrm>
            <a:custGeom>
              <a:avLst/>
              <a:gdLst/>
              <a:ahLst/>
              <a:cxnLst/>
              <a:rect l="l" t="t" r="r" b="b"/>
              <a:pathLst>
                <a:path w="509723" h="263377">
                  <a:moveTo>
                    <a:pt x="59194" y="0"/>
                  </a:moveTo>
                  <a:lnTo>
                    <a:pt x="450529" y="0"/>
                  </a:lnTo>
                  <a:cubicBezTo>
                    <a:pt x="483221" y="0"/>
                    <a:pt x="509723" y="26502"/>
                    <a:pt x="509723" y="59194"/>
                  </a:cubicBezTo>
                  <a:lnTo>
                    <a:pt x="509723" y="204183"/>
                  </a:lnTo>
                  <a:cubicBezTo>
                    <a:pt x="509723" y="236875"/>
                    <a:pt x="483221" y="263377"/>
                    <a:pt x="450529" y="263377"/>
                  </a:cubicBezTo>
                  <a:lnTo>
                    <a:pt x="59194" y="263377"/>
                  </a:lnTo>
                  <a:cubicBezTo>
                    <a:pt x="26502" y="263377"/>
                    <a:pt x="0" y="236875"/>
                    <a:pt x="0" y="204183"/>
                  </a:cubicBezTo>
                  <a:lnTo>
                    <a:pt x="0" y="59194"/>
                  </a:lnTo>
                  <a:cubicBezTo>
                    <a:pt x="0" y="26502"/>
                    <a:pt x="26502" y="0"/>
                    <a:pt x="59194" y="0"/>
                  </a:cubicBezTo>
                  <a:close/>
                </a:path>
              </a:pathLst>
            </a:custGeom>
            <a:blipFill>
              <a:blip r:embed="rId4"/>
              <a:stretch>
                <a:fillRect t="-14470" b="-14470"/>
              </a:stretch>
            </a:blipFill>
          </p:spPr>
          <p:txBody>
            <a:bodyPr/>
            <a:lstStyle/>
            <a:p>
              <a:endParaRPr lang="en-US"/>
            </a:p>
          </p:txBody>
        </p:sp>
      </p:grpSp>
      <p:grpSp>
        <p:nvGrpSpPr>
          <p:cNvPr id="8" name="Group 8"/>
          <p:cNvGrpSpPr/>
          <p:nvPr/>
        </p:nvGrpSpPr>
        <p:grpSpPr>
          <a:xfrm>
            <a:off x="1380942" y="3657600"/>
            <a:ext cx="2092634" cy="1286225"/>
            <a:chOff x="0" y="0"/>
            <a:chExt cx="509723" cy="313298"/>
          </a:xfrm>
        </p:grpSpPr>
        <p:sp>
          <p:nvSpPr>
            <p:cNvPr id="9" name="Freeform 9"/>
            <p:cNvSpPr/>
            <p:nvPr/>
          </p:nvSpPr>
          <p:spPr>
            <a:xfrm>
              <a:off x="0" y="0"/>
              <a:ext cx="509723" cy="313298"/>
            </a:xfrm>
            <a:custGeom>
              <a:avLst/>
              <a:gdLst/>
              <a:ahLst/>
              <a:cxnLst/>
              <a:rect l="l" t="t" r="r" b="b"/>
              <a:pathLst>
                <a:path w="509723" h="313298">
                  <a:moveTo>
                    <a:pt x="59194" y="0"/>
                  </a:moveTo>
                  <a:lnTo>
                    <a:pt x="450529" y="0"/>
                  </a:lnTo>
                  <a:cubicBezTo>
                    <a:pt x="483221" y="0"/>
                    <a:pt x="509723" y="26502"/>
                    <a:pt x="509723" y="59194"/>
                  </a:cubicBezTo>
                  <a:lnTo>
                    <a:pt x="509723" y="254104"/>
                  </a:lnTo>
                  <a:cubicBezTo>
                    <a:pt x="509723" y="286796"/>
                    <a:pt x="483221" y="313298"/>
                    <a:pt x="450529" y="313298"/>
                  </a:cubicBezTo>
                  <a:lnTo>
                    <a:pt x="59194" y="313298"/>
                  </a:lnTo>
                  <a:cubicBezTo>
                    <a:pt x="26502" y="313298"/>
                    <a:pt x="0" y="286796"/>
                    <a:pt x="0" y="254104"/>
                  </a:cubicBezTo>
                  <a:lnTo>
                    <a:pt x="0" y="59194"/>
                  </a:lnTo>
                  <a:cubicBezTo>
                    <a:pt x="0" y="26502"/>
                    <a:pt x="26502" y="0"/>
                    <a:pt x="59194" y="0"/>
                  </a:cubicBezTo>
                  <a:close/>
                </a:path>
              </a:pathLst>
            </a:custGeom>
            <a:blipFill>
              <a:blip r:embed="rId5"/>
              <a:stretch>
                <a:fillRect t="-4198" b="-4198"/>
              </a:stretch>
            </a:blipFill>
          </p:spPr>
          <p:txBody>
            <a:bodyPr/>
            <a:lstStyle/>
            <a:p>
              <a:endParaRPr lang="en-US"/>
            </a:p>
          </p:txBody>
        </p:sp>
      </p:grpSp>
      <p:grpSp>
        <p:nvGrpSpPr>
          <p:cNvPr id="10" name="Group 10"/>
          <p:cNvGrpSpPr/>
          <p:nvPr/>
        </p:nvGrpSpPr>
        <p:grpSpPr>
          <a:xfrm>
            <a:off x="1380942" y="5151476"/>
            <a:ext cx="2092634" cy="1081276"/>
            <a:chOff x="0" y="0"/>
            <a:chExt cx="509723" cy="263377"/>
          </a:xfrm>
        </p:grpSpPr>
        <p:sp>
          <p:nvSpPr>
            <p:cNvPr id="11" name="Freeform 11"/>
            <p:cNvSpPr/>
            <p:nvPr/>
          </p:nvSpPr>
          <p:spPr>
            <a:xfrm>
              <a:off x="0" y="0"/>
              <a:ext cx="509723" cy="263377"/>
            </a:xfrm>
            <a:custGeom>
              <a:avLst/>
              <a:gdLst/>
              <a:ahLst/>
              <a:cxnLst/>
              <a:rect l="l" t="t" r="r" b="b"/>
              <a:pathLst>
                <a:path w="509723" h="263377">
                  <a:moveTo>
                    <a:pt x="59194" y="0"/>
                  </a:moveTo>
                  <a:lnTo>
                    <a:pt x="450529" y="0"/>
                  </a:lnTo>
                  <a:cubicBezTo>
                    <a:pt x="483221" y="0"/>
                    <a:pt x="509723" y="26502"/>
                    <a:pt x="509723" y="59194"/>
                  </a:cubicBezTo>
                  <a:lnTo>
                    <a:pt x="509723" y="204183"/>
                  </a:lnTo>
                  <a:cubicBezTo>
                    <a:pt x="509723" y="236875"/>
                    <a:pt x="483221" y="263377"/>
                    <a:pt x="450529" y="263377"/>
                  </a:cubicBezTo>
                  <a:lnTo>
                    <a:pt x="59194" y="263377"/>
                  </a:lnTo>
                  <a:cubicBezTo>
                    <a:pt x="26502" y="263377"/>
                    <a:pt x="0" y="236875"/>
                    <a:pt x="0" y="204183"/>
                  </a:cubicBezTo>
                  <a:lnTo>
                    <a:pt x="0" y="59194"/>
                  </a:lnTo>
                  <a:cubicBezTo>
                    <a:pt x="0" y="26502"/>
                    <a:pt x="26502" y="0"/>
                    <a:pt x="59194" y="0"/>
                  </a:cubicBezTo>
                  <a:close/>
                </a:path>
              </a:pathLst>
            </a:custGeom>
            <a:blipFill>
              <a:blip r:embed="rId6"/>
              <a:stretch>
                <a:fillRect t="-14470" b="-14470"/>
              </a:stretch>
            </a:blipFill>
          </p:spPr>
          <p:txBody>
            <a:bodyPr/>
            <a:lstStyle/>
            <a:p>
              <a:endParaRPr lang="en-US"/>
            </a:p>
          </p:txBody>
        </p:sp>
      </p:grpSp>
      <p:sp>
        <p:nvSpPr>
          <p:cNvPr id="12" name="TextBox 12"/>
          <p:cNvSpPr txBox="1"/>
          <p:nvPr/>
        </p:nvSpPr>
        <p:spPr>
          <a:xfrm>
            <a:off x="2021944" y="693420"/>
            <a:ext cx="5203145" cy="866775"/>
          </a:xfrm>
          <a:prstGeom prst="rect">
            <a:avLst/>
          </a:prstGeom>
        </p:spPr>
        <p:txBody>
          <a:bodyPr lIns="0" tIns="0" rIns="0" bIns="0" rtlCol="0" anchor="t">
            <a:spAutoFit/>
          </a:bodyPr>
          <a:lstStyle/>
          <a:p>
            <a:pPr algn="l">
              <a:lnSpc>
                <a:spcPts val="3474"/>
              </a:lnSpc>
            </a:pPr>
            <a:r>
              <a:rPr lang="en-US" sz="2895" b="1">
                <a:solidFill>
                  <a:srgbClr val="000000"/>
                </a:solidFill>
                <a:latin typeface="Montserrat Bold"/>
                <a:ea typeface="Montserrat Bold"/>
                <a:cs typeface="Montserrat Bold"/>
                <a:sym typeface="Montserrat Bold"/>
              </a:rPr>
              <a:t>COMPLIANCE WITH NBC 2020 AND NECB 2020</a:t>
            </a:r>
          </a:p>
        </p:txBody>
      </p:sp>
      <p:sp>
        <p:nvSpPr>
          <p:cNvPr id="13" name="TextBox 13"/>
          <p:cNvSpPr txBox="1"/>
          <p:nvPr/>
        </p:nvSpPr>
        <p:spPr>
          <a:xfrm>
            <a:off x="3990334" y="2260450"/>
            <a:ext cx="5230236" cy="333375"/>
          </a:xfrm>
          <a:prstGeom prst="rect">
            <a:avLst/>
          </a:prstGeom>
        </p:spPr>
        <p:txBody>
          <a:bodyPr lIns="0" tIns="0" rIns="0" bIns="0" rtlCol="0" anchor="t">
            <a:spAutoFit/>
          </a:bodyPr>
          <a:lstStyle/>
          <a:p>
            <a:pPr algn="ctr">
              <a:lnSpc>
                <a:spcPts val="2654"/>
              </a:lnSpc>
            </a:pPr>
            <a:r>
              <a:rPr lang="en-US" sz="2212" b="1">
                <a:solidFill>
                  <a:srgbClr val="00712D"/>
                </a:solidFill>
                <a:latin typeface="Montserrat Bold"/>
                <a:ea typeface="Montserrat Bold"/>
                <a:cs typeface="Montserrat Bold"/>
                <a:sym typeface="Montserrat Bold"/>
              </a:rPr>
              <a:t>INSPECTION AND CERTIFICATION:</a:t>
            </a:r>
          </a:p>
        </p:txBody>
      </p:sp>
      <p:sp>
        <p:nvSpPr>
          <p:cNvPr id="14" name="TextBox 14"/>
          <p:cNvSpPr txBox="1"/>
          <p:nvPr/>
        </p:nvSpPr>
        <p:spPr>
          <a:xfrm>
            <a:off x="4081315" y="2762988"/>
            <a:ext cx="5412197" cy="295275"/>
          </a:xfrm>
          <a:prstGeom prst="rect">
            <a:avLst/>
          </a:prstGeom>
        </p:spPr>
        <p:txBody>
          <a:bodyPr lIns="0" tIns="0" rIns="0" bIns="0" rtlCol="0" anchor="t">
            <a:spAutoFit/>
          </a:bodyPr>
          <a:lstStyle/>
          <a:p>
            <a:pPr algn="l">
              <a:lnSpc>
                <a:spcPts val="2033"/>
              </a:lnSpc>
            </a:pPr>
            <a:r>
              <a:rPr lang="en-US" sz="1694">
                <a:solidFill>
                  <a:srgbClr val="545454"/>
                </a:solidFill>
                <a:latin typeface="Arial"/>
                <a:ea typeface="Arial"/>
                <a:cs typeface="Arial"/>
                <a:sym typeface="Arial"/>
              </a:rPr>
              <a:t>Required steps to ensure compliance with NBC 2020.</a:t>
            </a:r>
          </a:p>
        </p:txBody>
      </p:sp>
      <p:sp>
        <p:nvSpPr>
          <p:cNvPr id="15" name="TextBox 15"/>
          <p:cNvSpPr txBox="1"/>
          <p:nvPr/>
        </p:nvSpPr>
        <p:spPr>
          <a:xfrm>
            <a:off x="3791844" y="3763113"/>
            <a:ext cx="5230236" cy="333375"/>
          </a:xfrm>
          <a:prstGeom prst="rect">
            <a:avLst/>
          </a:prstGeom>
        </p:spPr>
        <p:txBody>
          <a:bodyPr lIns="0" tIns="0" rIns="0" bIns="0" rtlCol="0" anchor="t">
            <a:spAutoFit/>
          </a:bodyPr>
          <a:lstStyle/>
          <a:p>
            <a:pPr algn="ctr">
              <a:lnSpc>
                <a:spcPts val="2654"/>
              </a:lnSpc>
            </a:pPr>
            <a:r>
              <a:rPr lang="en-US" sz="2212" b="1">
                <a:solidFill>
                  <a:srgbClr val="00712D"/>
                </a:solidFill>
                <a:latin typeface="Montserrat Bold"/>
                <a:ea typeface="Montserrat Bold"/>
                <a:cs typeface="Montserrat Bold"/>
                <a:sym typeface="Montserrat Bold"/>
              </a:rPr>
              <a:t>ENERGUIDE RATINGS:</a:t>
            </a:r>
          </a:p>
        </p:txBody>
      </p:sp>
      <p:sp>
        <p:nvSpPr>
          <p:cNvPr id="16" name="TextBox 16"/>
          <p:cNvSpPr txBox="1"/>
          <p:nvPr/>
        </p:nvSpPr>
        <p:spPr>
          <a:xfrm>
            <a:off x="3700863" y="4198976"/>
            <a:ext cx="5412197" cy="552450"/>
          </a:xfrm>
          <a:prstGeom prst="rect">
            <a:avLst/>
          </a:prstGeom>
        </p:spPr>
        <p:txBody>
          <a:bodyPr lIns="0" tIns="0" rIns="0" bIns="0" rtlCol="0" anchor="t">
            <a:spAutoFit/>
          </a:bodyPr>
          <a:lstStyle/>
          <a:p>
            <a:pPr algn="ctr">
              <a:lnSpc>
                <a:spcPts val="2033"/>
              </a:lnSpc>
            </a:pPr>
            <a:r>
              <a:rPr lang="en-US" sz="1694">
                <a:solidFill>
                  <a:srgbClr val="545454"/>
                </a:solidFill>
                <a:latin typeface="Arial"/>
                <a:ea typeface="Arial"/>
                <a:cs typeface="Arial"/>
                <a:sym typeface="Arial"/>
              </a:rPr>
              <a:t>Certification process for energy performance assessments.</a:t>
            </a:r>
          </a:p>
        </p:txBody>
      </p:sp>
      <p:sp>
        <p:nvSpPr>
          <p:cNvPr id="17" name="TextBox 17"/>
          <p:cNvSpPr txBox="1"/>
          <p:nvPr/>
        </p:nvSpPr>
        <p:spPr>
          <a:xfrm>
            <a:off x="3791844" y="5358739"/>
            <a:ext cx="5230236" cy="333375"/>
          </a:xfrm>
          <a:prstGeom prst="rect">
            <a:avLst/>
          </a:prstGeom>
        </p:spPr>
        <p:txBody>
          <a:bodyPr lIns="0" tIns="0" rIns="0" bIns="0" rtlCol="0" anchor="t">
            <a:spAutoFit/>
          </a:bodyPr>
          <a:lstStyle/>
          <a:p>
            <a:pPr algn="ctr">
              <a:lnSpc>
                <a:spcPts val="2654"/>
              </a:lnSpc>
            </a:pPr>
            <a:r>
              <a:rPr lang="en-US" sz="2212" b="1" dirty="0">
                <a:solidFill>
                  <a:srgbClr val="00712D"/>
                </a:solidFill>
                <a:latin typeface="Montserrat Bold"/>
                <a:ea typeface="Montserrat Bold"/>
                <a:cs typeface="Montserrat Bold"/>
                <a:sym typeface="Montserrat Bold"/>
              </a:rPr>
              <a:t>EXTERNAL EXPERTS:</a:t>
            </a:r>
          </a:p>
        </p:txBody>
      </p:sp>
      <p:sp>
        <p:nvSpPr>
          <p:cNvPr id="18" name="TextBox 18"/>
          <p:cNvSpPr txBox="1"/>
          <p:nvPr/>
        </p:nvSpPr>
        <p:spPr>
          <a:xfrm>
            <a:off x="3899354" y="5863564"/>
            <a:ext cx="5412197" cy="512961"/>
          </a:xfrm>
          <a:prstGeom prst="rect">
            <a:avLst/>
          </a:prstGeom>
        </p:spPr>
        <p:txBody>
          <a:bodyPr lIns="0" tIns="0" rIns="0" bIns="0" rtlCol="0" anchor="t">
            <a:spAutoFit/>
          </a:bodyPr>
          <a:lstStyle/>
          <a:p>
            <a:pPr algn="ctr">
              <a:lnSpc>
                <a:spcPts val="2033"/>
              </a:lnSpc>
            </a:pPr>
            <a:r>
              <a:rPr lang="en-US" sz="1694" dirty="0">
                <a:solidFill>
                  <a:srgbClr val="545454"/>
                </a:solidFill>
                <a:latin typeface="Arial"/>
                <a:ea typeface="Arial"/>
                <a:cs typeface="Arial"/>
                <a:sym typeface="Arial"/>
              </a:rPr>
              <a:t>Role of external experts like Acacia Engineering in verifying energy efficiency compliance.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18289" y="0"/>
            <a:ext cx="1349809" cy="740690"/>
            <a:chOff x="0" y="0"/>
            <a:chExt cx="499929" cy="274329"/>
          </a:xfrm>
        </p:grpSpPr>
        <p:sp>
          <p:nvSpPr>
            <p:cNvPr id="3" name="Freeform 3"/>
            <p:cNvSpPr/>
            <p:nvPr/>
          </p:nvSpPr>
          <p:spPr>
            <a:xfrm>
              <a:off x="0" y="0"/>
              <a:ext cx="499929" cy="274329"/>
            </a:xfrm>
            <a:custGeom>
              <a:avLst/>
              <a:gdLst/>
              <a:ahLst/>
              <a:cxnLst/>
              <a:rect l="l" t="t" r="r" b="b"/>
              <a:pathLst>
                <a:path w="499929" h="274329">
                  <a:moveTo>
                    <a:pt x="0" y="0"/>
                  </a:moveTo>
                  <a:lnTo>
                    <a:pt x="499929" y="0"/>
                  </a:lnTo>
                  <a:lnTo>
                    <a:pt x="499929" y="274329"/>
                  </a:lnTo>
                  <a:lnTo>
                    <a:pt x="0" y="274329"/>
                  </a:lnTo>
                  <a:close/>
                </a:path>
              </a:pathLst>
            </a:custGeom>
            <a:solidFill>
              <a:srgbClr val="D5ED9F"/>
            </a:solidFill>
          </p:spPr>
          <p:txBody>
            <a:bodyPr/>
            <a:lstStyle/>
            <a:p>
              <a:endParaRPr lang="en-US"/>
            </a:p>
          </p:txBody>
        </p:sp>
        <p:sp>
          <p:nvSpPr>
            <p:cNvPr id="4" name="TextBox 4"/>
            <p:cNvSpPr txBox="1"/>
            <p:nvPr/>
          </p:nvSpPr>
          <p:spPr>
            <a:xfrm>
              <a:off x="0" y="-57150"/>
              <a:ext cx="499929" cy="331479"/>
            </a:xfrm>
            <a:prstGeom prst="rect">
              <a:avLst/>
            </a:prstGeom>
          </p:spPr>
          <p:txBody>
            <a:bodyPr lIns="50800" tIns="50800" rIns="50800" bIns="50800" rtlCol="0" anchor="ctr"/>
            <a:lstStyle/>
            <a:p>
              <a:pPr algn="ctr">
                <a:lnSpc>
                  <a:spcPts val="1960"/>
                </a:lnSpc>
              </a:pPr>
              <a:endParaRPr/>
            </a:p>
          </p:txBody>
        </p:sp>
      </p:grpSp>
      <p:grpSp>
        <p:nvGrpSpPr>
          <p:cNvPr id="5" name="Group 5"/>
          <p:cNvGrpSpPr/>
          <p:nvPr/>
        </p:nvGrpSpPr>
        <p:grpSpPr>
          <a:xfrm>
            <a:off x="9022080" y="6574510"/>
            <a:ext cx="731520" cy="740690"/>
            <a:chOff x="0" y="0"/>
            <a:chExt cx="270933" cy="274329"/>
          </a:xfrm>
        </p:grpSpPr>
        <p:sp>
          <p:nvSpPr>
            <p:cNvPr id="6" name="Freeform 6"/>
            <p:cNvSpPr/>
            <p:nvPr/>
          </p:nvSpPr>
          <p:spPr>
            <a:xfrm>
              <a:off x="0" y="0"/>
              <a:ext cx="270933" cy="274329"/>
            </a:xfrm>
            <a:custGeom>
              <a:avLst/>
              <a:gdLst/>
              <a:ahLst/>
              <a:cxnLst/>
              <a:rect l="l" t="t" r="r" b="b"/>
              <a:pathLst>
                <a:path w="270933" h="274329">
                  <a:moveTo>
                    <a:pt x="0" y="0"/>
                  </a:moveTo>
                  <a:lnTo>
                    <a:pt x="270933" y="0"/>
                  </a:lnTo>
                  <a:lnTo>
                    <a:pt x="270933" y="274329"/>
                  </a:lnTo>
                  <a:lnTo>
                    <a:pt x="0" y="274329"/>
                  </a:lnTo>
                  <a:close/>
                </a:path>
              </a:pathLst>
            </a:custGeom>
            <a:solidFill>
              <a:srgbClr val="D5ED9F"/>
            </a:solidFill>
          </p:spPr>
          <p:txBody>
            <a:bodyPr/>
            <a:lstStyle/>
            <a:p>
              <a:endParaRPr lang="en-US"/>
            </a:p>
          </p:txBody>
        </p:sp>
        <p:sp>
          <p:nvSpPr>
            <p:cNvPr id="7" name="TextBox 7"/>
            <p:cNvSpPr txBox="1"/>
            <p:nvPr/>
          </p:nvSpPr>
          <p:spPr>
            <a:xfrm>
              <a:off x="0" y="-57150"/>
              <a:ext cx="270933" cy="331479"/>
            </a:xfrm>
            <a:prstGeom prst="rect">
              <a:avLst/>
            </a:prstGeom>
          </p:spPr>
          <p:txBody>
            <a:bodyPr lIns="50800" tIns="50800" rIns="50800" bIns="50800" rtlCol="0" anchor="ctr"/>
            <a:lstStyle/>
            <a:p>
              <a:pPr algn="ctr">
                <a:lnSpc>
                  <a:spcPts val="1960"/>
                </a:lnSpc>
              </a:pPr>
              <a:endParaRPr/>
            </a:p>
          </p:txBody>
        </p:sp>
      </p:grpSp>
      <p:grpSp>
        <p:nvGrpSpPr>
          <p:cNvPr id="8" name="Group 8"/>
          <p:cNvGrpSpPr/>
          <p:nvPr/>
        </p:nvGrpSpPr>
        <p:grpSpPr>
          <a:xfrm>
            <a:off x="6963742" y="4656426"/>
            <a:ext cx="3243890" cy="2989687"/>
            <a:chOff x="0" y="0"/>
            <a:chExt cx="875600" cy="806985"/>
          </a:xfrm>
        </p:grpSpPr>
        <p:sp>
          <p:nvSpPr>
            <p:cNvPr id="9" name="Freeform 9"/>
            <p:cNvSpPr/>
            <p:nvPr/>
          </p:nvSpPr>
          <p:spPr>
            <a:xfrm>
              <a:off x="0" y="0"/>
              <a:ext cx="875600" cy="806985"/>
            </a:xfrm>
            <a:custGeom>
              <a:avLst/>
              <a:gdLst/>
              <a:ahLst/>
              <a:cxnLst/>
              <a:rect l="l" t="t" r="r" b="b"/>
              <a:pathLst>
                <a:path w="875600" h="806985">
                  <a:moveTo>
                    <a:pt x="38186" y="0"/>
                  </a:moveTo>
                  <a:lnTo>
                    <a:pt x="837414" y="0"/>
                  </a:lnTo>
                  <a:cubicBezTo>
                    <a:pt x="858504" y="0"/>
                    <a:pt x="875600" y="17096"/>
                    <a:pt x="875600" y="38186"/>
                  </a:cubicBezTo>
                  <a:lnTo>
                    <a:pt x="875600" y="768799"/>
                  </a:lnTo>
                  <a:cubicBezTo>
                    <a:pt x="875600" y="778927"/>
                    <a:pt x="871577" y="788640"/>
                    <a:pt x="864416" y="795801"/>
                  </a:cubicBezTo>
                  <a:cubicBezTo>
                    <a:pt x="857255" y="802962"/>
                    <a:pt x="847542" y="806985"/>
                    <a:pt x="837414" y="806985"/>
                  </a:cubicBezTo>
                  <a:lnTo>
                    <a:pt x="38186" y="806985"/>
                  </a:lnTo>
                  <a:cubicBezTo>
                    <a:pt x="17096" y="806985"/>
                    <a:pt x="0" y="789889"/>
                    <a:pt x="0" y="768799"/>
                  </a:cubicBezTo>
                  <a:lnTo>
                    <a:pt x="0" y="38186"/>
                  </a:lnTo>
                  <a:cubicBezTo>
                    <a:pt x="0" y="17096"/>
                    <a:pt x="17096" y="0"/>
                    <a:pt x="38186" y="0"/>
                  </a:cubicBezTo>
                  <a:close/>
                </a:path>
              </a:pathLst>
            </a:custGeom>
            <a:blipFill>
              <a:blip r:embed="rId2"/>
              <a:stretch>
                <a:fillRect l="-19165" r="-19165"/>
              </a:stretch>
            </a:blipFill>
          </p:spPr>
          <p:txBody>
            <a:bodyPr/>
            <a:lstStyle/>
            <a:p>
              <a:endParaRPr lang="en-US"/>
            </a:p>
          </p:txBody>
        </p:sp>
      </p:grpSp>
      <p:sp>
        <p:nvSpPr>
          <p:cNvPr id="10" name="TextBox 10"/>
          <p:cNvSpPr txBox="1"/>
          <p:nvPr/>
        </p:nvSpPr>
        <p:spPr>
          <a:xfrm>
            <a:off x="1224719" y="740690"/>
            <a:ext cx="7304162" cy="1428750"/>
          </a:xfrm>
          <a:prstGeom prst="rect">
            <a:avLst/>
          </a:prstGeom>
        </p:spPr>
        <p:txBody>
          <a:bodyPr lIns="0" tIns="0" rIns="0" bIns="0" rtlCol="0" anchor="t">
            <a:spAutoFit/>
          </a:bodyPr>
          <a:lstStyle/>
          <a:p>
            <a:pPr algn="l">
              <a:lnSpc>
                <a:spcPts val="5634"/>
              </a:lnSpc>
            </a:pPr>
            <a:r>
              <a:rPr lang="en-US" sz="4695" b="1">
                <a:solidFill>
                  <a:srgbClr val="000000"/>
                </a:solidFill>
                <a:latin typeface="Montserrat Bold"/>
                <a:ea typeface="Montserrat Bold"/>
                <a:cs typeface="Montserrat Bold"/>
                <a:sym typeface="Montserrat Bold"/>
              </a:rPr>
              <a:t>NBC AND NECB ADOPTION ROADMAP</a:t>
            </a:r>
          </a:p>
        </p:txBody>
      </p:sp>
      <p:sp>
        <p:nvSpPr>
          <p:cNvPr id="11" name="TextBox 11"/>
          <p:cNvSpPr txBox="1"/>
          <p:nvPr/>
        </p:nvSpPr>
        <p:spPr>
          <a:xfrm>
            <a:off x="1081964" y="2509837"/>
            <a:ext cx="1563832" cy="361950"/>
          </a:xfrm>
          <a:prstGeom prst="rect">
            <a:avLst/>
          </a:prstGeom>
        </p:spPr>
        <p:txBody>
          <a:bodyPr lIns="0" tIns="0" rIns="0" bIns="0" rtlCol="0" anchor="t">
            <a:spAutoFit/>
          </a:bodyPr>
          <a:lstStyle/>
          <a:p>
            <a:pPr algn="l">
              <a:lnSpc>
                <a:spcPts val="2800"/>
              </a:lnSpc>
            </a:pPr>
            <a:r>
              <a:rPr lang="en-US" sz="2334" b="1">
                <a:solidFill>
                  <a:srgbClr val="00712D"/>
                </a:solidFill>
                <a:latin typeface="Montserrat Bold"/>
                <a:ea typeface="Montserrat Bold"/>
                <a:cs typeface="Montserrat Bold"/>
                <a:sym typeface="Montserrat Bold"/>
              </a:rPr>
              <a:t>PHASE 1:</a:t>
            </a:r>
          </a:p>
        </p:txBody>
      </p:sp>
      <p:sp>
        <p:nvSpPr>
          <p:cNvPr id="12" name="TextBox 12"/>
          <p:cNvSpPr txBox="1"/>
          <p:nvPr/>
        </p:nvSpPr>
        <p:spPr>
          <a:xfrm>
            <a:off x="2840446" y="2543174"/>
            <a:ext cx="5127460" cy="276225"/>
          </a:xfrm>
          <a:prstGeom prst="rect">
            <a:avLst/>
          </a:prstGeom>
        </p:spPr>
        <p:txBody>
          <a:bodyPr lIns="0" tIns="0" rIns="0" bIns="0" rtlCol="0" anchor="t">
            <a:spAutoFit/>
          </a:bodyPr>
          <a:lstStyle/>
          <a:p>
            <a:pPr algn="l">
              <a:lnSpc>
                <a:spcPts val="1997"/>
              </a:lnSpc>
            </a:pPr>
            <a:r>
              <a:rPr lang="en-US" sz="1664">
                <a:solidFill>
                  <a:srgbClr val="545454"/>
                </a:solidFill>
                <a:latin typeface="Arial"/>
                <a:ea typeface="Arial"/>
                <a:cs typeface="Arial"/>
                <a:sym typeface="Arial"/>
              </a:rPr>
              <a:t>Site preparation and foundational work.</a:t>
            </a:r>
          </a:p>
        </p:txBody>
      </p:sp>
      <p:sp>
        <p:nvSpPr>
          <p:cNvPr id="13" name="TextBox 13"/>
          <p:cNvSpPr txBox="1"/>
          <p:nvPr/>
        </p:nvSpPr>
        <p:spPr>
          <a:xfrm>
            <a:off x="1081964" y="3214687"/>
            <a:ext cx="1563832" cy="361950"/>
          </a:xfrm>
          <a:prstGeom prst="rect">
            <a:avLst/>
          </a:prstGeom>
        </p:spPr>
        <p:txBody>
          <a:bodyPr lIns="0" tIns="0" rIns="0" bIns="0" rtlCol="0" anchor="t">
            <a:spAutoFit/>
          </a:bodyPr>
          <a:lstStyle/>
          <a:p>
            <a:pPr algn="l">
              <a:lnSpc>
                <a:spcPts val="2800"/>
              </a:lnSpc>
            </a:pPr>
            <a:r>
              <a:rPr lang="en-US" sz="2334" b="1">
                <a:solidFill>
                  <a:srgbClr val="00712D"/>
                </a:solidFill>
                <a:latin typeface="Montserrat Bold"/>
                <a:ea typeface="Montserrat Bold"/>
                <a:cs typeface="Montserrat Bold"/>
                <a:sym typeface="Montserrat Bold"/>
              </a:rPr>
              <a:t>PHASE 2:</a:t>
            </a:r>
          </a:p>
        </p:txBody>
      </p:sp>
      <p:sp>
        <p:nvSpPr>
          <p:cNvPr id="14" name="TextBox 14"/>
          <p:cNvSpPr txBox="1"/>
          <p:nvPr/>
        </p:nvSpPr>
        <p:spPr>
          <a:xfrm>
            <a:off x="2840446" y="3133725"/>
            <a:ext cx="5127460" cy="523875"/>
          </a:xfrm>
          <a:prstGeom prst="rect">
            <a:avLst/>
          </a:prstGeom>
        </p:spPr>
        <p:txBody>
          <a:bodyPr lIns="0" tIns="0" rIns="0" bIns="0" rtlCol="0" anchor="t">
            <a:spAutoFit/>
          </a:bodyPr>
          <a:lstStyle/>
          <a:p>
            <a:pPr algn="l">
              <a:lnSpc>
                <a:spcPts val="1997"/>
              </a:lnSpc>
            </a:pPr>
            <a:r>
              <a:rPr lang="en-US" sz="1664">
                <a:solidFill>
                  <a:srgbClr val="545454"/>
                </a:solidFill>
                <a:latin typeface="Arial"/>
                <a:ea typeface="Arial"/>
                <a:cs typeface="Arial"/>
                <a:sym typeface="Arial"/>
              </a:rPr>
              <a:t>Structural framing and insulation based on Tier 3 guidelines.</a:t>
            </a:r>
          </a:p>
        </p:txBody>
      </p:sp>
      <p:sp>
        <p:nvSpPr>
          <p:cNvPr id="15" name="TextBox 15"/>
          <p:cNvSpPr txBox="1"/>
          <p:nvPr/>
        </p:nvSpPr>
        <p:spPr>
          <a:xfrm>
            <a:off x="1081964" y="3919537"/>
            <a:ext cx="1563832" cy="361950"/>
          </a:xfrm>
          <a:prstGeom prst="rect">
            <a:avLst/>
          </a:prstGeom>
        </p:spPr>
        <p:txBody>
          <a:bodyPr lIns="0" tIns="0" rIns="0" bIns="0" rtlCol="0" anchor="t">
            <a:spAutoFit/>
          </a:bodyPr>
          <a:lstStyle/>
          <a:p>
            <a:pPr algn="l">
              <a:lnSpc>
                <a:spcPts val="2800"/>
              </a:lnSpc>
            </a:pPr>
            <a:r>
              <a:rPr lang="en-US" sz="2334" b="1">
                <a:solidFill>
                  <a:srgbClr val="00712D"/>
                </a:solidFill>
                <a:latin typeface="Montserrat Bold"/>
                <a:ea typeface="Montserrat Bold"/>
                <a:cs typeface="Montserrat Bold"/>
                <a:sym typeface="Montserrat Bold"/>
              </a:rPr>
              <a:t>PHASE 3: </a:t>
            </a:r>
          </a:p>
        </p:txBody>
      </p:sp>
      <p:sp>
        <p:nvSpPr>
          <p:cNvPr id="16" name="TextBox 16"/>
          <p:cNvSpPr txBox="1"/>
          <p:nvPr/>
        </p:nvSpPr>
        <p:spPr>
          <a:xfrm>
            <a:off x="2840446" y="3971925"/>
            <a:ext cx="5127460" cy="276225"/>
          </a:xfrm>
          <a:prstGeom prst="rect">
            <a:avLst/>
          </a:prstGeom>
        </p:spPr>
        <p:txBody>
          <a:bodyPr lIns="0" tIns="0" rIns="0" bIns="0" rtlCol="0" anchor="t">
            <a:spAutoFit/>
          </a:bodyPr>
          <a:lstStyle/>
          <a:p>
            <a:pPr algn="l">
              <a:lnSpc>
                <a:spcPts val="1997"/>
              </a:lnSpc>
            </a:pPr>
            <a:r>
              <a:rPr lang="en-US" sz="1664">
                <a:solidFill>
                  <a:srgbClr val="545454"/>
                </a:solidFill>
                <a:latin typeface="Arial"/>
                <a:ea typeface="Arial"/>
                <a:cs typeface="Arial"/>
                <a:sym typeface="Arial"/>
              </a:rPr>
              <a:t>HVAC and mechanical system installations.</a:t>
            </a:r>
          </a:p>
        </p:txBody>
      </p:sp>
      <p:sp>
        <p:nvSpPr>
          <p:cNvPr id="17" name="TextBox 17"/>
          <p:cNvSpPr txBox="1"/>
          <p:nvPr/>
        </p:nvSpPr>
        <p:spPr>
          <a:xfrm>
            <a:off x="1081964" y="4624387"/>
            <a:ext cx="1563832" cy="361950"/>
          </a:xfrm>
          <a:prstGeom prst="rect">
            <a:avLst/>
          </a:prstGeom>
        </p:spPr>
        <p:txBody>
          <a:bodyPr lIns="0" tIns="0" rIns="0" bIns="0" rtlCol="0" anchor="t">
            <a:spAutoFit/>
          </a:bodyPr>
          <a:lstStyle/>
          <a:p>
            <a:pPr algn="l">
              <a:lnSpc>
                <a:spcPts val="2800"/>
              </a:lnSpc>
            </a:pPr>
            <a:r>
              <a:rPr lang="en-US" sz="2334" b="1">
                <a:solidFill>
                  <a:srgbClr val="00712D"/>
                </a:solidFill>
                <a:latin typeface="Montserrat Bold"/>
                <a:ea typeface="Montserrat Bold"/>
                <a:cs typeface="Montserrat Bold"/>
                <a:sym typeface="Montserrat Bold"/>
              </a:rPr>
              <a:t>PHASE 4: </a:t>
            </a:r>
          </a:p>
        </p:txBody>
      </p:sp>
      <p:sp>
        <p:nvSpPr>
          <p:cNvPr id="18" name="TextBox 18"/>
          <p:cNvSpPr txBox="1"/>
          <p:nvPr/>
        </p:nvSpPr>
        <p:spPr>
          <a:xfrm>
            <a:off x="2840446" y="4562475"/>
            <a:ext cx="5127460" cy="523875"/>
          </a:xfrm>
          <a:prstGeom prst="rect">
            <a:avLst/>
          </a:prstGeom>
        </p:spPr>
        <p:txBody>
          <a:bodyPr lIns="0" tIns="0" rIns="0" bIns="0" rtlCol="0" anchor="t">
            <a:spAutoFit/>
          </a:bodyPr>
          <a:lstStyle/>
          <a:p>
            <a:pPr algn="l">
              <a:lnSpc>
                <a:spcPts val="1997"/>
              </a:lnSpc>
            </a:pPr>
            <a:r>
              <a:rPr lang="en-US" sz="1664">
                <a:solidFill>
                  <a:srgbClr val="545454"/>
                </a:solidFill>
                <a:latin typeface="Arial"/>
                <a:ea typeface="Arial"/>
                <a:cs typeface="Arial"/>
                <a:sym typeface="Arial"/>
              </a:rPr>
              <a:t>Final inspections, EnerGuide ratings, and certifications.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78671" y="780295"/>
            <a:ext cx="570173" cy="1428750"/>
            <a:chOff x="0" y="0"/>
            <a:chExt cx="211175" cy="529167"/>
          </a:xfrm>
        </p:grpSpPr>
        <p:sp>
          <p:nvSpPr>
            <p:cNvPr id="3" name="Freeform 3"/>
            <p:cNvSpPr/>
            <p:nvPr/>
          </p:nvSpPr>
          <p:spPr>
            <a:xfrm>
              <a:off x="0" y="0"/>
              <a:ext cx="211175" cy="529167"/>
            </a:xfrm>
            <a:custGeom>
              <a:avLst/>
              <a:gdLst/>
              <a:ahLst/>
              <a:cxnLst/>
              <a:rect l="l" t="t" r="r" b="b"/>
              <a:pathLst>
                <a:path w="211175" h="529167">
                  <a:moveTo>
                    <a:pt x="0" y="0"/>
                  </a:moveTo>
                  <a:lnTo>
                    <a:pt x="211175" y="0"/>
                  </a:lnTo>
                  <a:lnTo>
                    <a:pt x="211175" y="529167"/>
                  </a:lnTo>
                  <a:lnTo>
                    <a:pt x="0" y="529167"/>
                  </a:lnTo>
                  <a:close/>
                </a:path>
              </a:pathLst>
            </a:custGeom>
            <a:solidFill>
              <a:srgbClr val="00712D"/>
            </a:solidFill>
          </p:spPr>
          <p:txBody>
            <a:bodyPr/>
            <a:lstStyle/>
            <a:p>
              <a:endParaRPr lang="en-US"/>
            </a:p>
          </p:txBody>
        </p:sp>
        <p:sp>
          <p:nvSpPr>
            <p:cNvPr id="4" name="TextBox 4"/>
            <p:cNvSpPr txBox="1"/>
            <p:nvPr/>
          </p:nvSpPr>
          <p:spPr>
            <a:xfrm>
              <a:off x="0" y="-57150"/>
              <a:ext cx="211175" cy="586317"/>
            </a:xfrm>
            <a:prstGeom prst="rect">
              <a:avLst/>
            </a:prstGeom>
          </p:spPr>
          <p:txBody>
            <a:bodyPr lIns="50800" tIns="50800" rIns="50800" bIns="50800" rtlCol="0" anchor="ctr"/>
            <a:lstStyle/>
            <a:p>
              <a:pPr algn="ctr">
                <a:lnSpc>
                  <a:spcPts val="1960"/>
                </a:lnSpc>
              </a:pPr>
              <a:endParaRPr/>
            </a:p>
          </p:txBody>
        </p:sp>
      </p:grpSp>
      <p:grpSp>
        <p:nvGrpSpPr>
          <p:cNvPr id="5" name="Group 5"/>
          <p:cNvGrpSpPr/>
          <p:nvPr/>
        </p:nvGrpSpPr>
        <p:grpSpPr>
          <a:xfrm>
            <a:off x="9166874" y="-52024"/>
            <a:ext cx="586726" cy="7419248"/>
            <a:chOff x="0" y="0"/>
            <a:chExt cx="217306" cy="2747870"/>
          </a:xfrm>
        </p:grpSpPr>
        <p:sp>
          <p:nvSpPr>
            <p:cNvPr id="6" name="Freeform 6"/>
            <p:cNvSpPr/>
            <p:nvPr/>
          </p:nvSpPr>
          <p:spPr>
            <a:xfrm>
              <a:off x="0" y="0"/>
              <a:ext cx="217306" cy="2747870"/>
            </a:xfrm>
            <a:custGeom>
              <a:avLst/>
              <a:gdLst/>
              <a:ahLst/>
              <a:cxnLst/>
              <a:rect l="l" t="t" r="r" b="b"/>
              <a:pathLst>
                <a:path w="217306" h="2747870">
                  <a:moveTo>
                    <a:pt x="0" y="0"/>
                  </a:moveTo>
                  <a:lnTo>
                    <a:pt x="217306" y="0"/>
                  </a:lnTo>
                  <a:lnTo>
                    <a:pt x="217306" y="2747870"/>
                  </a:lnTo>
                  <a:lnTo>
                    <a:pt x="0" y="2747870"/>
                  </a:lnTo>
                  <a:close/>
                </a:path>
              </a:pathLst>
            </a:custGeom>
            <a:solidFill>
              <a:srgbClr val="D5ED9F"/>
            </a:solidFill>
          </p:spPr>
          <p:txBody>
            <a:bodyPr/>
            <a:lstStyle/>
            <a:p>
              <a:endParaRPr lang="en-US"/>
            </a:p>
          </p:txBody>
        </p:sp>
        <p:sp>
          <p:nvSpPr>
            <p:cNvPr id="7" name="TextBox 7"/>
            <p:cNvSpPr txBox="1"/>
            <p:nvPr/>
          </p:nvSpPr>
          <p:spPr>
            <a:xfrm>
              <a:off x="0" y="-57150"/>
              <a:ext cx="217306" cy="2805020"/>
            </a:xfrm>
            <a:prstGeom prst="rect">
              <a:avLst/>
            </a:prstGeom>
          </p:spPr>
          <p:txBody>
            <a:bodyPr lIns="50800" tIns="50800" rIns="50800" bIns="50800" rtlCol="0" anchor="ctr"/>
            <a:lstStyle/>
            <a:p>
              <a:pPr algn="ctr">
                <a:lnSpc>
                  <a:spcPts val="1960"/>
                </a:lnSpc>
              </a:pPr>
              <a:endParaRPr/>
            </a:p>
          </p:txBody>
        </p:sp>
      </p:grpSp>
      <p:grpSp>
        <p:nvGrpSpPr>
          <p:cNvPr id="8" name="Group 8"/>
          <p:cNvGrpSpPr/>
          <p:nvPr/>
        </p:nvGrpSpPr>
        <p:grpSpPr>
          <a:xfrm>
            <a:off x="3922512" y="2809120"/>
            <a:ext cx="5960900" cy="3673968"/>
            <a:chOff x="0" y="0"/>
            <a:chExt cx="2207741" cy="1360729"/>
          </a:xfrm>
        </p:grpSpPr>
        <p:sp>
          <p:nvSpPr>
            <p:cNvPr id="9" name="Freeform 9"/>
            <p:cNvSpPr/>
            <p:nvPr/>
          </p:nvSpPr>
          <p:spPr>
            <a:xfrm>
              <a:off x="0" y="0"/>
              <a:ext cx="2207741" cy="1360729"/>
            </a:xfrm>
            <a:custGeom>
              <a:avLst/>
              <a:gdLst/>
              <a:ahLst/>
              <a:cxnLst/>
              <a:rect l="l" t="t" r="r" b="b"/>
              <a:pathLst>
                <a:path w="2207741" h="1360729">
                  <a:moveTo>
                    <a:pt x="0" y="0"/>
                  </a:moveTo>
                  <a:lnTo>
                    <a:pt x="2207741" y="0"/>
                  </a:lnTo>
                  <a:lnTo>
                    <a:pt x="2207741" y="1360729"/>
                  </a:lnTo>
                  <a:lnTo>
                    <a:pt x="0" y="1360729"/>
                  </a:lnTo>
                  <a:close/>
                </a:path>
              </a:pathLst>
            </a:custGeom>
            <a:solidFill>
              <a:srgbClr val="00712D"/>
            </a:solidFill>
          </p:spPr>
          <p:txBody>
            <a:bodyPr/>
            <a:lstStyle/>
            <a:p>
              <a:endParaRPr lang="en-US"/>
            </a:p>
          </p:txBody>
        </p:sp>
        <p:sp>
          <p:nvSpPr>
            <p:cNvPr id="10" name="TextBox 10"/>
            <p:cNvSpPr txBox="1"/>
            <p:nvPr/>
          </p:nvSpPr>
          <p:spPr>
            <a:xfrm>
              <a:off x="0" y="-57150"/>
              <a:ext cx="2207741" cy="1417879"/>
            </a:xfrm>
            <a:prstGeom prst="rect">
              <a:avLst/>
            </a:prstGeom>
          </p:spPr>
          <p:txBody>
            <a:bodyPr lIns="50800" tIns="50800" rIns="50800" bIns="50800" rtlCol="0" anchor="ctr"/>
            <a:lstStyle/>
            <a:p>
              <a:pPr algn="ctr">
                <a:lnSpc>
                  <a:spcPts val="1960"/>
                </a:lnSpc>
              </a:pPr>
              <a:endParaRPr/>
            </a:p>
          </p:txBody>
        </p:sp>
      </p:grpSp>
      <p:grpSp>
        <p:nvGrpSpPr>
          <p:cNvPr id="11" name="Group 11"/>
          <p:cNvGrpSpPr/>
          <p:nvPr/>
        </p:nvGrpSpPr>
        <p:grpSpPr>
          <a:xfrm>
            <a:off x="731520" y="3607995"/>
            <a:ext cx="3814539" cy="2076219"/>
            <a:chOff x="0" y="0"/>
            <a:chExt cx="1215152" cy="661396"/>
          </a:xfrm>
        </p:grpSpPr>
        <p:sp>
          <p:nvSpPr>
            <p:cNvPr id="12" name="Freeform 12"/>
            <p:cNvSpPr/>
            <p:nvPr/>
          </p:nvSpPr>
          <p:spPr>
            <a:xfrm>
              <a:off x="0" y="0"/>
              <a:ext cx="1215152" cy="661396"/>
            </a:xfrm>
            <a:custGeom>
              <a:avLst/>
              <a:gdLst/>
              <a:ahLst/>
              <a:cxnLst/>
              <a:rect l="l" t="t" r="r" b="b"/>
              <a:pathLst>
                <a:path w="1215152" h="661396">
                  <a:moveTo>
                    <a:pt x="32473" y="0"/>
                  </a:moveTo>
                  <a:lnTo>
                    <a:pt x="1182679" y="0"/>
                  </a:lnTo>
                  <a:cubicBezTo>
                    <a:pt x="1191291" y="0"/>
                    <a:pt x="1199551" y="3421"/>
                    <a:pt x="1205641" y="9511"/>
                  </a:cubicBezTo>
                  <a:cubicBezTo>
                    <a:pt x="1211731" y="15601"/>
                    <a:pt x="1215152" y="23861"/>
                    <a:pt x="1215152" y="32473"/>
                  </a:cubicBezTo>
                  <a:lnTo>
                    <a:pt x="1215152" y="628923"/>
                  </a:lnTo>
                  <a:cubicBezTo>
                    <a:pt x="1215152" y="646857"/>
                    <a:pt x="1200613" y="661396"/>
                    <a:pt x="1182679" y="661396"/>
                  </a:cubicBezTo>
                  <a:lnTo>
                    <a:pt x="32473" y="661396"/>
                  </a:lnTo>
                  <a:cubicBezTo>
                    <a:pt x="14539" y="661396"/>
                    <a:pt x="0" y="646857"/>
                    <a:pt x="0" y="628923"/>
                  </a:cubicBezTo>
                  <a:lnTo>
                    <a:pt x="0" y="32473"/>
                  </a:lnTo>
                  <a:cubicBezTo>
                    <a:pt x="0" y="14539"/>
                    <a:pt x="14539" y="0"/>
                    <a:pt x="32473" y="0"/>
                  </a:cubicBezTo>
                  <a:close/>
                </a:path>
              </a:pathLst>
            </a:custGeom>
            <a:blipFill>
              <a:blip r:embed="rId2"/>
              <a:stretch>
                <a:fillRect t="-10859" b="-10859"/>
              </a:stretch>
            </a:blipFill>
          </p:spPr>
          <p:txBody>
            <a:bodyPr/>
            <a:lstStyle/>
            <a:p>
              <a:endParaRPr lang="en-US"/>
            </a:p>
          </p:txBody>
        </p:sp>
      </p:grpSp>
      <p:sp>
        <p:nvSpPr>
          <p:cNvPr id="13" name="Freeform 13"/>
          <p:cNvSpPr/>
          <p:nvPr/>
        </p:nvSpPr>
        <p:spPr>
          <a:xfrm>
            <a:off x="4078801" y="4255923"/>
            <a:ext cx="689322" cy="689322"/>
          </a:xfrm>
          <a:custGeom>
            <a:avLst/>
            <a:gdLst/>
            <a:ahLst/>
            <a:cxnLst/>
            <a:rect l="l" t="t" r="r" b="b"/>
            <a:pathLst>
              <a:path w="689322" h="689322">
                <a:moveTo>
                  <a:pt x="0" y="0"/>
                </a:moveTo>
                <a:lnTo>
                  <a:pt x="689322" y="0"/>
                </a:lnTo>
                <a:lnTo>
                  <a:pt x="689322" y="689322"/>
                </a:lnTo>
                <a:lnTo>
                  <a:pt x="0" y="6893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14"/>
          <p:cNvSpPr txBox="1"/>
          <p:nvPr/>
        </p:nvSpPr>
        <p:spPr>
          <a:xfrm>
            <a:off x="731520" y="832112"/>
            <a:ext cx="7304162" cy="1143000"/>
          </a:xfrm>
          <a:prstGeom prst="rect">
            <a:avLst/>
          </a:prstGeom>
        </p:spPr>
        <p:txBody>
          <a:bodyPr lIns="0" tIns="0" rIns="0" bIns="0" rtlCol="0" anchor="t">
            <a:spAutoFit/>
          </a:bodyPr>
          <a:lstStyle/>
          <a:p>
            <a:pPr algn="l">
              <a:lnSpc>
                <a:spcPts val="4554"/>
              </a:lnSpc>
            </a:pPr>
            <a:r>
              <a:rPr lang="en-US" sz="3795" b="1">
                <a:solidFill>
                  <a:srgbClr val="000000"/>
                </a:solidFill>
                <a:latin typeface="Montserrat Bold"/>
                <a:ea typeface="Montserrat Bold"/>
                <a:cs typeface="Montserrat Bold"/>
                <a:sym typeface="Montserrat Bold"/>
              </a:rPr>
              <a:t>CAPACITY BUILDING FOR THE LOCAL WORKFORCE</a:t>
            </a:r>
          </a:p>
        </p:txBody>
      </p:sp>
      <p:sp>
        <p:nvSpPr>
          <p:cNvPr id="15" name="TextBox 15"/>
          <p:cNvSpPr txBox="1"/>
          <p:nvPr/>
        </p:nvSpPr>
        <p:spPr>
          <a:xfrm>
            <a:off x="5072923" y="2961491"/>
            <a:ext cx="3786035" cy="4238625"/>
          </a:xfrm>
          <a:prstGeom prst="rect">
            <a:avLst/>
          </a:prstGeom>
        </p:spPr>
        <p:txBody>
          <a:bodyPr lIns="0" tIns="0" rIns="0" bIns="0" rtlCol="0" anchor="t">
            <a:spAutoFit/>
          </a:bodyPr>
          <a:lstStyle/>
          <a:p>
            <a:pPr marL="368266" lvl="1" indent="-184133" algn="l">
              <a:lnSpc>
                <a:spcPts val="2046"/>
              </a:lnSpc>
              <a:buFont typeface="Arial"/>
              <a:buChar char="•"/>
            </a:pPr>
            <a:r>
              <a:rPr lang="en-US" sz="1705" dirty="0">
                <a:solidFill>
                  <a:srgbClr val="FFFFFF"/>
                </a:solidFill>
                <a:latin typeface="Arial"/>
                <a:ea typeface="Arial"/>
                <a:cs typeface="Arial"/>
                <a:sym typeface="Arial"/>
              </a:rPr>
              <a:t>  </a:t>
            </a:r>
            <a:r>
              <a:rPr lang="en-US" sz="1705" b="1" dirty="0">
                <a:solidFill>
                  <a:srgbClr val="FFFFFF"/>
                </a:solidFill>
                <a:latin typeface="Arial Bold"/>
                <a:ea typeface="Arial Bold"/>
                <a:cs typeface="Arial Bold"/>
                <a:sym typeface="Arial Bold"/>
              </a:rPr>
              <a:t>Training Focus Areas: </a:t>
            </a:r>
          </a:p>
          <a:p>
            <a:pPr algn="l">
              <a:lnSpc>
                <a:spcPts val="2046"/>
              </a:lnSpc>
            </a:pPr>
            <a:r>
              <a:rPr lang="en-US" sz="1705" dirty="0">
                <a:solidFill>
                  <a:srgbClr val="FFFFFF"/>
                </a:solidFill>
                <a:latin typeface="Arial"/>
                <a:ea typeface="Arial"/>
                <a:cs typeface="Arial"/>
                <a:sym typeface="Arial"/>
              </a:rPr>
              <a:t>Building science fundamentals, energy-efficient construction, and HVAC systems.</a:t>
            </a:r>
          </a:p>
          <a:p>
            <a:pPr algn="l">
              <a:lnSpc>
                <a:spcPts val="2046"/>
              </a:lnSpc>
            </a:pPr>
            <a:endParaRPr lang="en-US" sz="1705" dirty="0">
              <a:solidFill>
                <a:srgbClr val="FFFFFF"/>
              </a:solidFill>
              <a:latin typeface="Arial"/>
              <a:ea typeface="Arial"/>
              <a:cs typeface="Arial"/>
              <a:sym typeface="Arial"/>
            </a:endParaRPr>
          </a:p>
          <a:p>
            <a:pPr marL="368266" lvl="1" indent="-184133" algn="l">
              <a:lnSpc>
                <a:spcPts val="2046"/>
              </a:lnSpc>
              <a:buFont typeface="Arial"/>
              <a:buChar char="•"/>
            </a:pPr>
            <a:r>
              <a:rPr lang="en-US" sz="1705" b="1" dirty="0">
                <a:solidFill>
                  <a:srgbClr val="FFFFFF"/>
                </a:solidFill>
                <a:latin typeface="Arial Bold"/>
                <a:ea typeface="Arial Bold"/>
                <a:cs typeface="Arial Bold"/>
                <a:sym typeface="Arial Bold"/>
              </a:rPr>
              <a:t>Partnerships: </a:t>
            </a:r>
          </a:p>
          <a:p>
            <a:pPr algn="l">
              <a:lnSpc>
                <a:spcPts val="2046"/>
              </a:lnSpc>
            </a:pPr>
            <a:r>
              <a:rPr lang="en-US" sz="1705" dirty="0">
                <a:solidFill>
                  <a:srgbClr val="FFFFFF"/>
                </a:solidFill>
                <a:latin typeface="Arial"/>
                <a:ea typeface="Arial"/>
                <a:cs typeface="Arial"/>
                <a:sym typeface="Arial"/>
              </a:rPr>
              <a:t>Collaborate with local educational institutions for workforce training.</a:t>
            </a:r>
          </a:p>
          <a:p>
            <a:pPr algn="l">
              <a:lnSpc>
                <a:spcPts val="2046"/>
              </a:lnSpc>
            </a:pPr>
            <a:endParaRPr lang="en-US" sz="1705" dirty="0">
              <a:solidFill>
                <a:srgbClr val="FFFFFF"/>
              </a:solidFill>
              <a:latin typeface="Arial"/>
              <a:ea typeface="Arial"/>
              <a:cs typeface="Arial"/>
              <a:sym typeface="Arial"/>
            </a:endParaRPr>
          </a:p>
          <a:p>
            <a:pPr marL="368266" lvl="1" indent="-184133" algn="l">
              <a:lnSpc>
                <a:spcPts val="2046"/>
              </a:lnSpc>
              <a:buFont typeface="Arial"/>
              <a:buChar char="•"/>
            </a:pPr>
            <a:r>
              <a:rPr lang="en-US" sz="1705" b="1" dirty="0">
                <a:solidFill>
                  <a:srgbClr val="FFFFFF"/>
                </a:solidFill>
                <a:latin typeface="Arial Bold"/>
                <a:ea typeface="Arial Bold"/>
                <a:cs typeface="Arial Bold"/>
                <a:sym typeface="Arial Bold"/>
              </a:rPr>
              <a:t>Job Creation: </a:t>
            </a:r>
          </a:p>
          <a:p>
            <a:pPr algn="l">
              <a:lnSpc>
                <a:spcPts val="2046"/>
              </a:lnSpc>
            </a:pPr>
            <a:r>
              <a:rPr lang="en-US" sz="1705" dirty="0">
                <a:solidFill>
                  <a:srgbClr val="FFFFFF"/>
                </a:solidFill>
                <a:latin typeface="Arial"/>
                <a:ea typeface="Arial"/>
                <a:cs typeface="Arial"/>
                <a:sym typeface="Arial"/>
              </a:rPr>
              <a:t>Promoting long-term sustainability and economic development by building local skills.</a:t>
            </a:r>
          </a:p>
          <a:p>
            <a:pPr algn="l">
              <a:lnSpc>
                <a:spcPts val="2286"/>
              </a:lnSpc>
            </a:pPr>
            <a:endParaRPr lang="en-US" sz="1705" dirty="0">
              <a:solidFill>
                <a:srgbClr val="FFFFFF"/>
              </a:solidFill>
              <a:latin typeface="Arial"/>
              <a:ea typeface="Arial"/>
              <a:cs typeface="Arial"/>
              <a:sym typeface="Arial"/>
            </a:endParaRPr>
          </a:p>
          <a:p>
            <a:pPr algn="l">
              <a:lnSpc>
                <a:spcPts val="2286"/>
              </a:lnSpc>
            </a:pPr>
            <a:endParaRPr lang="en-US" sz="1705" dirty="0">
              <a:solidFill>
                <a:srgbClr val="FFFFFF"/>
              </a:solidFill>
              <a:latin typeface="Arial"/>
              <a:ea typeface="Arial"/>
              <a:cs typeface="Arial"/>
              <a:sym typeface="Arial"/>
            </a:endParaRPr>
          </a:p>
          <a:p>
            <a:pPr algn="l">
              <a:lnSpc>
                <a:spcPts val="2286"/>
              </a:lnSpc>
            </a:pPr>
            <a:endParaRPr lang="en-US" sz="1705" dirty="0">
              <a:solidFill>
                <a:srgbClr val="FFFFFF"/>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22746" y="1099625"/>
            <a:ext cx="1798669" cy="485659"/>
            <a:chOff x="0" y="0"/>
            <a:chExt cx="666174" cy="179874"/>
          </a:xfrm>
        </p:grpSpPr>
        <p:sp>
          <p:nvSpPr>
            <p:cNvPr id="3" name="Freeform 3"/>
            <p:cNvSpPr/>
            <p:nvPr/>
          </p:nvSpPr>
          <p:spPr>
            <a:xfrm>
              <a:off x="0" y="0"/>
              <a:ext cx="666174" cy="179874"/>
            </a:xfrm>
            <a:custGeom>
              <a:avLst/>
              <a:gdLst/>
              <a:ahLst/>
              <a:cxnLst/>
              <a:rect l="l" t="t" r="r" b="b"/>
              <a:pathLst>
                <a:path w="666174" h="179874">
                  <a:moveTo>
                    <a:pt x="0" y="0"/>
                  </a:moveTo>
                  <a:lnTo>
                    <a:pt x="666174" y="0"/>
                  </a:lnTo>
                  <a:lnTo>
                    <a:pt x="666174" y="179874"/>
                  </a:lnTo>
                  <a:lnTo>
                    <a:pt x="0" y="179874"/>
                  </a:lnTo>
                  <a:close/>
                </a:path>
              </a:pathLst>
            </a:custGeom>
            <a:solidFill>
              <a:srgbClr val="00712D"/>
            </a:solidFill>
          </p:spPr>
          <p:txBody>
            <a:bodyPr/>
            <a:lstStyle/>
            <a:p>
              <a:endParaRPr lang="en-US"/>
            </a:p>
          </p:txBody>
        </p:sp>
        <p:sp>
          <p:nvSpPr>
            <p:cNvPr id="4" name="TextBox 4"/>
            <p:cNvSpPr txBox="1"/>
            <p:nvPr/>
          </p:nvSpPr>
          <p:spPr>
            <a:xfrm>
              <a:off x="0" y="-57150"/>
              <a:ext cx="666174" cy="237024"/>
            </a:xfrm>
            <a:prstGeom prst="rect">
              <a:avLst/>
            </a:prstGeom>
          </p:spPr>
          <p:txBody>
            <a:bodyPr lIns="50800" tIns="50800" rIns="50800" bIns="50800" rtlCol="0" anchor="ctr"/>
            <a:lstStyle/>
            <a:p>
              <a:pPr algn="ctr">
                <a:lnSpc>
                  <a:spcPts val="1960"/>
                </a:lnSpc>
              </a:pPr>
              <a:endParaRPr/>
            </a:p>
          </p:txBody>
        </p:sp>
      </p:grpSp>
      <p:sp>
        <p:nvSpPr>
          <p:cNvPr id="5" name="TextBox 5"/>
          <p:cNvSpPr txBox="1"/>
          <p:nvPr/>
        </p:nvSpPr>
        <p:spPr>
          <a:xfrm>
            <a:off x="1651865" y="1109034"/>
            <a:ext cx="6449870" cy="962025"/>
          </a:xfrm>
          <a:prstGeom prst="rect">
            <a:avLst/>
          </a:prstGeom>
        </p:spPr>
        <p:txBody>
          <a:bodyPr lIns="0" tIns="0" rIns="0" bIns="0" rtlCol="0" anchor="t">
            <a:spAutoFit/>
          </a:bodyPr>
          <a:lstStyle/>
          <a:p>
            <a:pPr algn="ctr">
              <a:lnSpc>
                <a:spcPts val="3876"/>
              </a:lnSpc>
            </a:pPr>
            <a:r>
              <a:rPr lang="en-US" sz="3230" b="1" dirty="0">
                <a:solidFill>
                  <a:srgbClr val="000000"/>
                </a:solidFill>
                <a:latin typeface="Montserrat Bold"/>
                <a:ea typeface="Montserrat Bold"/>
                <a:cs typeface="Montserrat Bold"/>
                <a:sym typeface="Montserrat Bold"/>
              </a:rPr>
              <a:t>LEARN MORE ABOUT ENERGY EFFICIENCY</a:t>
            </a:r>
          </a:p>
        </p:txBody>
      </p:sp>
      <p:pic>
        <p:nvPicPr>
          <p:cNvPr id="6" name="Online Media 5" title="Series Video 1 - Overview of the 2023 National Building Code – Alberta Edition">
            <a:hlinkClick r:id="" action="ppaction://media"/>
            <a:extLst>
              <a:ext uri="{FF2B5EF4-FFF2-40B4-BE49-F238E27FC236}">
                <a16:creationId xmlns:a16="http://schemas.microsoft.com/office/drawing/2014/main" id="{73580D72-9B3B-9CA5-331C-1BE060DDE148}"/>
              </a:ext>
            </a:extLst>
          </p:cNvPr>
          <p:cNvPicPr>
            <a:picLocks noRot="1" noChangeAspect="1"/>
          </p:cNvPicPr>
          <p:nvPr>
            <a:videoFile r:link="rId1"/>
          </p:nvPr>
        </p:nvPicPr>
        <p:blipFill>
          <a:blip r:embed="rId3"/>
          <a:stretch>
            <a:fillRect/>
          </a:stretch>
        </p:blipFill>
        <p:spPr>
          <a:xfrm>
            <a:off x="1447800" y="2514600"/>
            <a:ext cx="7010400" cy="39581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31520" y="741045"/>
            <a:ext cx="6449870" cy="962025"/>
          </a:xfrm>
          <a:prstGeom prst="rect">
            <a:avLst/>
          </a:prstGeom>
        </p:spPr>
        <p:txBody>
          <a:bodyPr lIns="0" tIns="0" rIns="0" bIns="0" rtlCol="0" anchor="t">
            <a:spAutoFit/>
          </a:bodyPr>
          <a:lstStyle/>
          <a:p>
            <a:pPr algn="ctr">
              <a:lnSpc>
                <a:spcPts val="3876"/>
              </a:lnSpc>
            </a:pPr>
            <a:r>
              <a:rPr lang="en-US" sz="3230" b="1">
                <a:solidFill>
                  <a:srgbClr val="000000"/>
                </a:solidFill>
                <a:latin typeface="Montserrat Bold"/>
                <a:ea typeface="Montserrat Bold"/>
                <a:cs typeface="Montserrat Bold"/>
                <a:sym typeface="Montserrat Bold"/>
              </a:rPr>
              <a:t>PROJECT TIMELINE AND NEXT MILESTONES</a:t>
            </a:r>
          </a:p>
        </p:txBody>
      </p:sp>
      <p:sp>
        <p:nvSpPr>
          <p:cNvPr id="3" name="TextBox 3"/>
          <p:cNvSpPr txBox="1"/>
          <p:nvPr/>
        </p:nvSpPr>
        <p:spPr>
          <a:xfrm>
            <a:off x="920179" y="2503613"/>
            <a:ext cx="3478136" cy="1533525"/>
          </a:xfrm>
          <a:prstGeom prst="rect">
            <a:avLst/>
          </a:prstGeom>
        </p:spPr>
        <p:txBody>
          <a:bodyPr lIns="0" tIns="0" rIns="0" bIns="0" rtlCol="0" anchor="t">
            <a:spAutoFit/>
          </a:bodyPr>
          <a:lstStyle/>
          <a:p>
            <a:pPr algn="ctr">
              <a:lnSpc>
                <a:spcPts val="3552"/>
              </a:lnSpc>
            </a:pPr>
            <a:r>
              <a:rPr lang="en-US" sz="2960" b="1" dirty="0">
                <a:solidFill>
                  <a:srgbClr val="00712D"/>
                </a:solidFill>
                <a:latin typeface="Arial Bold"/>
                <a:ea typeface="Arial Bold"/>
                <a:cs typeface="Arial Bold"/>
                <a:sym typeface="Arial Bold"/>
              </a:rPr>
              <a:t>September 2024: </a:t>
            </a:r>
          </a:p>
          <a:p>
            <a:pPr algn="ctr">
              <a:lnSpc>
                <a:spcPts val="2712"/>
              </a:lnSpc>
            </a:pPr>
            <a:r>
              <a:rPr lang="en-US" sz="2260" dirty="0">
                <a:solidFill>
                  <a:srgbClr val="545454"/>
                </a:solidFill>
                <a:latin typeface="Arial"/>
                <a:ea typeface="Arial"/>
                <a:cs typeface="Arial"/>
                <a:sym typeface="Arial"/>
              </a:rPr>
              <a:t>Finalize floor plans and move forward with construction preparations.</a:t>
            </a:r>
          </a:p>
        </p:txBody>
      </p:sp>
      <p:sp>
        <p:nvSpPr>
          <p:cNvPr id="4" name="AutoShape 4"/>
          <p:cNvSpPr/>
          <p:nvPr/>
        </p:nvSpPr>
        <p:spPr>
          <a:xfrm flipV="1">
            <a:off x="4876800" y="2560763"/>
            <a:ext cx="0" cy="3372293"/>
          </a:xfrm>
          <a:prstGeom prst="line">
            <a:avLst/>
          </a:prstGeom>
          <a:ln w="19050" cap="flat">
            <a:solidFill>
              <a:srgbClr val="946C0A"/>
            </a:solidFill>
            <a:prstDash val="solid"/>
            <a:headEnd type="none" w="sm" len="sm"/>
            <a:tailEnd type="none" w="sm" len="sm"/>
          </a:ln>
        </p:spPr>
        <p:txBody>
          <a:bodyPr/>
          <a:lstStyle/>
          <a:p>
            <a:endParaRPr lang="en-US"/>
          </a:p>
        </p:txBody>
      </p:sp>
      <p:grpSp>
        <p:nvGrpSpPr>
          <p:cNvPr id="5" name="Group 5"/>
          <p:cNvGrpSpPr/>
          <p:nvPr/>
        </p:nvGrpSpPr>
        <p:grpSpPr>
          <a:xfrm>
            <a:off x="8122746" y="1099625"/>
            <a:ext cx="1798669" cy="485659"/>
            <a:chOff x="0" y="0"/>
            <a:chExt cx="666174" cy="179874"/>
          </a:xfrm>
        </p:grpSpPr>
        <p:sp>
          <p:nvSpPr>
            <p:cNvPr id="6" name="Freeform 6"/>
            <p:cNvSpPr/>
            <p:nvPr/>
          </p:nvSpPr>
          <p:spPr>
            <a:xfrm>
              <a:off x="0" y="0"/>
              <a:ext cx="666174" cy="179874"/>
            </a:xfrm>
            <a:custGeom>
              <a:avLst/>
              <a:gdLst/>
              <a:ahLst/>
              <a:cxnLst/>
              <a:rect l="l" t="t" r="r" b="b"/>
              <a:pathLst>
                <a:path w="666174" h="179874">
                  <a:moveTo>
                    <a:pt x="0" y="0"/>
                  </a:moveTo>
                  <a:lnTo>
                    <a:pt x="666174" y="0"/>
                  </a:lnTo>
                  <a:lnTo>
                    <a:pt x="666174" y="179874"/>
                  </a:lnTo>
                  <a:lnTo>
                    <a:pt x="0" y="179874"/>
                  </a:lnTo>
                  <a:close/>
                </a:path>
              </a:pathLst>
            </a:custGeom>
            <a:solidFill>
              <a:srgbClr val="D5ED9F"/>
            </a:solidFill>
          </p:spPr>
          <p:txBody>
            <a:bodyPr/>
            <a:lstStyle/>
            <a:p>
              <a:endParaRPr lang="en-US"/>
            </a:p>
          </p:txBody>
        </p:sp>
        <p:sp>
          <p:nvSpPr>
            <p:cNvPr id="7" name="TextBox 7"/>
            <p:cNvSpPr txBox="1"/>
            <p:nvPr/>
          </p:nvSpPr>
          <p:spPr>
            <a:xfrm>
              <a:off x="0" y="-57150"/>
              <a:ext cx="666174" cy="237024"/>
            </a:xfrm>
            <a:prstGeom prst="rect">
              <a:avLst/>
            </a:prstGeom>
          </p:spPr>
          <p:txBody>
            <a:bodyPr lIns="50800" tIns="50800" rIns="50800" bIns="50800" rtlCol="0" anchor="ctr"/>
            <a:lstStyle/>
            <a:p>
              <a:pPr algn="ctr">
                <a:lnSpc>
                  <a:spcPts val="1960"/>
                </a:lnSpc>
              </a:pPr>
              <a:endParaRPr/>
            </a:p>
          </p:txBody>
        </p:sp>
      </p:grpSp>
      <p:grpSp>
        <p:nvGrpSpPr>
          <p:cNvPr id="8" name="Group 8"/>
          <p:cNvGrpSpPr/>
          <p:nvPr/>
        </p:nvGrpSpPr>
        <p:grpSpPr>
          <a:xfrm>
            <a:off x="9385871" y="5084401"/>
            <a:ext cx="1798669" cy="1171514"/>
            <a:chOff x="0" y="0"/>
            <a:chExt cx="666174" cy="433894"/>
          </a:xfrm>
        </p:grpSpPr>
        <p:sp>
          <p:nvSpPr>
            <p:cNvPr id="9" name="Freeform 9"/>
            <p:cNvSpPr/>
            <p:nvPr/>
          </p:nvSpPr>
          <p:spPr>
            <a:xfrm>
              <a:off x="0" y="0"/>
              <a:ext cx="666174" cy="433894"/>
            </a:xfrm>
            <a:custGeom>
              <a:avLst/>
              <a:gdLst/>
              <a:ahLst/>
              <a:cxnLst/>
              <a:rect l="l" t="t" r="r" b="b"/>
              <a:pathLst>
                <a:path w="666174" h="433894">
                  <a:moveTo>
                    <a:pt x="0" y="0"/>
                  </a:moveTo>
                  <a:lnTo>
                    <a:pt x="666174" y="0"/>
                  </a:lnTo>
                  <a:lnTo>
                    <a:pt x="666174" y="433894"/>
                  </a:lnTo>
                  <a:lnTo>
                    <a:pt x="0" y="433894"/>
                  </a:lnTo>
                  <a:close/>
                </a:path>
              </a:pathLst>
            </a:custGeom>
            <a:solidFill>
              <a:srgbClr val="000000"/>
            </a:solidFill>
          </p:spPr>
          <p:txBody>
            <a:bodyPr/>
            <a:lstStyle/>
            <a:p>
              <a:endParaRPr lang="en-US"/>
            </a:p>
          </p:txBody>
        </p:sp>
        <p:sp>
          <p:nvSpPr>
            <p:cNvPr id="10" name="TextBox 10"/>
            <p:cNvSpPr txBox="1"/>
            <p:nvPr/>
          </p:nvSpPr>
          <p:spPr>
            <a:xfrm>
              <a:off x="0" y="-57150"/>
              <a:ext cx="666174" cy="491044"/>
            </a:xfrm>
            <a:prstGeom prst="rect">
              <a:avLst/>
            </a:prstGeom>
          </p:spPr>
          <p:txBody>
            <a:bodyPr lIns="50800" tIns="50800" rIns="50800" bIns="50800" rtlCol="0" anchor="ctr"/>
            <a:lstStyle/>
            <a:p>
              <a:pPr algn="ctr">
                <a:lnSpc>
                  <a:spcPts val="1960"/>
                </a:lnSpc>
              </a:pPr>
              <a:endParaRPr/>
            </a:p>
          </p:txBody>
        </p:sp>
      </p:grpSp>
      <p:sp>
        <p:nvSpPr>
          <p:cNvPr id="11" name="TextBox 11"/>
          <p:cNvSpPr txBox="1"/>
          <p:nvPr/>
        </p:nvSpPr>
        <p:spPr>
          <a:xfrm>
            <a:off x="5313800" y="3600450"/>
            <a:ext cx="3478136" cy="1533525"/>
          </a:xfrm>
          <a:prstGeom prst="rect">
            <a:avLst/>
          </a:prstGeom>
        </p:spPr>
        <p:txBody>
          <a:bodyPr lIns="0" tIns="0" rIns="0" bIns="0" rtlCol="0" anchor="t">
            <a:spAutoFit/>
          </a:bodyPr>
          <a:lstStyle/>
          <a:p>
            <a:pPr algn="ctr">
              <a:lnSpc>
                <a:spcPts val="3552"/>
              </a:lnSpc>
            </a:pPr>
            <a:r>
              <a:rPr lang="en-US" sz="2960" b="1">
                <a:solidFill>
                  <a:srgbClr val="00712D"/>
                </a:solidFill>
                <a:latin typeface="Arial Bold"/>
                <a:ea typeface="Arial Bold"/>
                <a:cs typeface="Arial Bold"/>
                <a:sym typeface="Arial Bold"/>
              </a:rPr>
              <a:t>July 2025:</a:t>
            </a:r>
          </a:p>
          <a:p>
            <a:pPr algn="ctr">
              <a:lnSpc>
                <a:spcPts val="2712"/>
              </a:lnSpc>
            </a:pPr>
            <a:r>
              <a:rPr lang="en-US" sz="2260">
                <a:solidFill>
                  <a:srgbClr val="545454"/>
                </a:solidFill>
                <a:latin typeface="Arial"/>
                <a:ea typeface="Arial"/>
                <a:cs typeface="Arial"/>
                <a:sym typeface="Arial"/>
              </a:rPr>
              <a:t>Completion of the first phase of construction and post-construction audits.</a:t>
            </a:r>
          </a:p>
        </p:txBody>
      </p:sp>
      <p:sp>
        <p:nvSpPr>
          <p:cNvPr id="12" name="TextBox 12"/>
          <p:cNvSpPr txBox="1"/>
          <p:nvPr/>
        </p:nvSpPr>
        <p:spPr>
          <a:xfrm>
            <a:off x="920179" y="4837681"/>
            <a:ext cx="3478136" cy="1365246"/>
          </a:xfrm>
          <a:prstGeom prst="rect">
            <a:avLst/>
          </a:prstGeom>
        </p:spPr>
        <p:txBody>
          <a:bodyPr lIns="0" tIns="0" rIns="0" bIns="0" rtlCol="0" anchor="t">
            <a:spAutoFit/>
          </a:bodyPr>
          <a:lstStyle/>
          <a:p>
            <a:pPr algn="ctr">
              <a:lnSpc>
                <a:spcPts val="3552"/>
              </a:lnSpc>
            </a:pPr>
            <a:r>
              <a:rPr lang="en-US" sz="2960" b="1" dirty="0">
                <a:solidFill>
                  <a:srgbClr val="00712D"/>
                </a:solidFill>
                <a:latin typeface="Arial Bold"/>
                <a:ea typeface="Arial Bold"/>
                <a:cs typeface="Arial Bold"/>
                <a:sym typeface="Arial Bold"/>
              </a:rPr>
              <a:t>October 2024:</a:t>
            </a:r>
          </a:p>
          <a:p>
            <a:pPr algn="ctr">
              <a:lnSpc>
                <a:spcPts val="2352"/>
              </a:lnSpc>
            </a:pPr>
            <a:r>
              <a:rPr lang="en-US" sz="1960" dirty="0">
                <a:solidFill>
                  <a:srgbClr val="545454"/>
                </a:solidFill>
                <a:latin typeface="Arial"/>
                <a:ea typeface="Arial"/>
                <a:cs typeface="Arial"/>
                <a:sym typeface="Arial"/>
              </a:rPr>
              <a:t>Present at </a:t>
            </a:r>
            <a:r>
              <a:rPr lang="en-US" sz="1960" dirty="0" err="1">
                <a:solidFill>
                  <a:srgbClr val="545454"/>
                </a:solidFill>
                <a:latin typeface="Arial"/>
                <a:ea typeface="Arial"/>
                <a:cs typeface="Arial"/>
                <a:sym typeface="Arial"/>
              </a:rPr>
              <a:t>NRCan</a:t>
            </a:r>
            <a:r>
              <a:rPr lang="en-US" sz="1960" dirty="0">
                <a:solidFill>
                  <a:srgbClr val="545454"/>
                </a:solidFill>
                <a:latin typeface="Arial"/>
                <a:ea typeface="Arial"/>
                <a:cs typeface="Arial"/>
                <a:sym typeface="Arial"/>
              </a:rPr>
              <a:t> Roundtable and begin construction. Unveil </a:t>
            </a:r>
            <a:r>
              <a:rPr lang="en-US" sz="1960" dirty="0" err="1">
                <a:solidFill>
                  <a:srgbClr val="545454"/>
                </a:solidFill>
                <a:latin typeface="Arial"/>
                <a:ea typeface="Arial"/>
                <a:cs typeface="Arial"/>
                <a:sym typeface="Arial"/>
              </a:rPr>
              <a:t>www.metisenergyfuture.com</a:t>
            </a:r>
            <a:endParaRPr lang="en-US" sz="1960" dirty="0">
              <a:solidFill>
                <a:srgbClr val="545454"/>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4066"/>
            <a:ext cx="1442887" cy="2121984"/>
            <a:chOff x="0" y="0"/>
            <a:chExt cx="534403" cy="785920"/>
          </a:xfrm>
        </p:grpSpPr>
        <p:sp>
          <p:nvSpPr>
            <p:cNvPr id="3" name="Freeform 3"/>
            <p:cNvSpPr/>
            <p:nvPr/>
          </p:nvSpPr>
          <p:spPr>
            <a:xfrm>
              <a:off x="0" y="0"/>
              <a:ext cx="534403" cy="785920"/>
            </a:xfrm>
            <a:custGeom>
              <a:avLst/>
              <a:gdLst/>
              <a:ahLst/>
              <a:cxnLst/>
              <a:rect l="l" t="t" r="r" b="b"/>
              <a:pathLst>
                <a:path w="534403" h="785920">
                  <a:moveTo>
                    <a:pt x="0" y="0"/>
                  </a:moveTo>
                  <a:lnTo>
                    <a:pt x="534403" y="0"/>
                  </a:lnTo>
                  <a:lnTo>
                    <a:pt x="534403" y="785920"/>
                  </a:lnTo>
                  <a:lnTo>
                    <a:pt x="0" y="785920"/>
                  </a:lnTo>
                  <a:close/>
                </a:path>
              </a:pathLst>
            </a:custGeom>
            <a:solidFill>
              <a:srgbClr val="D5ED9F"/>
            </a:solidFill>
          </p:spPr>
          <p:txBody>
            <a:bodyPr/>
            <a:lstStyle/>
            <a:p>
              <a:endParaRPr lang="en-US"/>
            </a:p>
          </p:txBody>
        </p:sp>
        <p:sp>
          <p:nvSpPr>
            <p:cNvPr id="4" name="TextBox 4"/>
            <p:cNvSpPr txBox="1"/>
            <p:nvPr/>
          </p:nvSpPr>
          <p:spPr>
            <a:xfrm>
              <a:off x="0" y="-57150"/>
              <a:ext cx="534403" cy="843070"/>
            </a:xfrm>
            <a:prstGeom prst="rect">
              <a:avLst/>
            </a:prstGeom>
          </p:spPr>
          <p:txBody>
            <a:bodyPr lIns="50800" tIns="50800" rIns="50800" bIns="50800" rtlCol="0" anchor="ctr"/>
            <a:lstStyle/>
            <a:p>
              <a:pPr algn="ctr">
                <a:lnSpc>
                  <a:spcPts val="1960"/>
                </a:lnSpc>
              </a:pPr>
              <a:endParaRPr/>
            </a:p>
          </p:txBody>
        </p:sp>
      </p:grpSp>
      <p:sp>
        <p:nvSpPr>
          <p:cNvPr id="5" name="TextBox 5"/>
          <p:cNvSpPr txBox="1"/>
          <p:nvPr/>
        </p:nvSpPr>
        <p:spPr>
          <a:xfrm>
            <a:off x="970858" y="2431545"/>
            <a:ext cx="8051222" cy="4561057"/>
          </a:xfrm>
          <a:prstGeom prst="rect">
            <a:avLst/>
          </a:prstGeom>
        </p:spPr>
        <p:txBody>
          <a:bodyPr lIns="0" tIns="0" rIns="0" bIns="0" rtlCol="0" anchor="t">
            <a:spAutoFit/>
          </a:bodyPr>
          <a:lstStyle/>
          <a:p>
            <a:pPr marL="371453" lvl="1" indent="-185726" algn="l">
              <a:lnSpc>
                <a:spcPts val="2064"/>
              </a:lnSpc>
              <a:buFont typeface="Arial"/>
              <a:buChar char="•"/>
            </a:pPr>
            <a:r>
              <a:rPr lang="en-US" sz="1720" dirty="0">
                <a:solidFill>
                  <a:srgbClr val="545454"/>
                </a:solidFill>
                <a:latin typeface="Arial"/>
                <a:ea typeface="Arial"/>
                <a:cs typeface="Arial"/>
                <a:sym typeface="Arial"/>
              </a:rPr>
              <a:t>Our team is committed to sustainability and energy efficiency through the adoption of NBC 2020 and Tier 3 standards.</a:t>
            </a:r>
          </a:p>
          <a:p>
            <a:pPr marL="371453" lvl="1" indent="-185726" algn="l">
              <a:lnSpc>
                <a:spcPts val="2064"/>
              </a:lnSpc>
              <a:buFont typeface="Arial"/>
              <a:buChar char="•"/>
            </a:pPr>
            <a:r>
              <a:rPr lang="en-US" sz="1720" dirty="0">
                <a:solidFill>
                  <a:srgbClr val="545454"/>
                </a:solidFill>
                <a:latin typeface="Arial"/>
                <a:ea typeface="Arial"/>
                <a:cs typeface="Arial"/>
                <a:sym typeface="Arial"/>
              </a:rPr>
              <a:t>Building homes that contribute to long-term energy savings, environmental responsibility, and improved community well-being.</a:t>
            </a:r>
          </a:p>
          <a:p>
            <a:pPr marL="371453" lvl="1" indent="-185726" algn="l">
              <a:lnSpc>
                <a:spcPts val="2064"/>
              </a:lnSpc>
              <a:buFont typeface="Arial"/>
              <a:buChar char="•"/>
            </a:pPr>
            <a:r>
              <a:rPr lang="en-US" sz="1720" dirty="0">
                <a:solidFill>
                  <a:srgbClr val="545454"/>
                </a:solidFill>
                <a:latin typeface="Arial"/>
                <a:ea typeface="Arial"/>
                <a:cs typeface="Arial"/>
                <a:sym typeface="Arial"/>
              </a:rPr>
              <a:t>This collaboration with PPMS &amp; </a:t>
            </a:r>
            <a:r>
              <a:rPr lang="en-US" sz="1720" dirty="0" err="1">
                <a:solidFill>
                  <a:srgbClr val="545454"/>
                </a:solidFill>
                <a:latin typeface="Arial"/>
                <a:ea typeface="Arial"/>
                <a:cs typeface="Arial"/>
                <a:sym typeface="Arial"/>
              </a:rPr>
              <a:t>NRCan</a:t>
            </a:r>
            <a:r>
              <a:rPr lang="en-US" sz="1720" dirty="0">
                <a:solidFill>
                  <a:srgbClr val="545454"/>
                </a:solidFill>
                <a:latin typeface="Arial"/>
                <a:ea typeface="Arial"/>
                <a:cs typeface="Arial"/>
                <a:sym typeface="Arial"/>
              </a:rPr>
              <a:t> is creating create a model for resilient, innovative housing.</a:t>
            </a:r>
          </a:p>
          <a:p>
            <a:pPr marL="371453" lvl="1" indent="-185726" algn="l">
              <a:lnSpc>
                <a:spcPts val="2064"/>
              </a:lnSpc>
              <a:buFont typeface="Arial"/>
              <a:buChar char="•"/>
            </a:pPr>
            <a:r>
              <a:rPr lang="en-US" sz="1720" dirty="0">
                <a:solidFill>
                  <a:srgbClr val="545454"/>
                </a:solidFill>
                <a:latin typeface="Arial"/>
                <a:ea typeface="Arial"/>
                <a:cs typeface="Arial"/>
                <a:sym typeface="Arial"/>
              </a:rPr>
              <a:t>Focus on creating a lasting impact on the quality of life for current and future residents.</a:t>
            </a:r>
          </a:p>
          <a:p>
            <a:pPr algn="l">
              <a:lnSpc>
                <a:spcPts val="2064"/>
              </a:lnSpc>
            </a:pPr>
            <a:endParaRPr lang="en-US" sz="1720" dirty="0">
              <a:solidFill>
                <a:srgbClr val="545454"/>
              </a:solidFill>
              <a:latin typeface="Arial"/>
              <a:ea typeface="Arial"/>
              <a:cs typeface="Arial"/>
              <a:sym typeface="Arial"/>
            </a:endParaRPr>
          </a:p>
          <a:p>
            <a:pPr algn="l">
              <a:lnSpc>
                <a:spcPts val="2064"/>
              </a:lnSpc>
            </a:pPr>
            <a:r>
              <a:rPr lang="en-US" sz="1720" b="1" dirty="0">
                <a:solidFill>
                  <a:srgbClr val="00712D"/>
                </a:solidFill>
                <a:latin typeface="Arial Bold"/>
                <a:ea typeface="Arial Bold"/>
                <a:cs typeface="Arial Bold"/>
                <a:sym typeface="Arial Bold"/>
              </a:rPr>
              <a:t>Next Steps:</a:t>
            </a:r>
          </a:p>
          <a:p>
            <a:pPr marL="371453" lvl="1" indent="-185726" algn="l">
              <a:lnSpc>
                <a:spcPts val="2064"/>
              </a:lnSpc>
              <a:buFont typeface="Arial"/>
              <a:buChar char="•"/>
            </a:pPr>
            <a:r>
              <a:rPr lang="en-US" sz="1720" dirty="0">
                <a:solidFill>
                  <a:srgbClr val="545454"/>
                </a:solidFill>
                <a:latin typeface="Arial"/>
                <a:ea typeface="Arial"/>
                <a:cs typeface="Arial"/>
                <a:sym typeface="Arial"/>
              </a:rPr>
              <a:t>Finalize construction details (October 2024).</a:t>
            </a:r>
          </a:p>
          <a:p>
            <a:pPr marL="371453" lvl="1" indent="-185726" algn="l">
              <a:lnSpc>
                <a:spcPts val="2064"/>
              </a:lnSpc>
              <a:buFont typeface="Arial"/>
              <a:buChar char="•"/>
            </a:pPr>
            <a:r>
              <a:rPr lang="en-US" sz="1720" dirty="0">
                <a:solidFill>
                  <a:srgbClr val="545454"/>
                </a:solidFill>
                <a:latin typeface="Arial"/>
                <a:ea typeface="Arial"/>
                <a:cs typeface="Arial"/>
                <a:sym typeface="Arial"/>
              </a:rPr>
              <a:t>Begin site preparation and construction (Spring 2025).</a:t>
            </a:r>
          </a:p>
          <a:p>
            <a:pPr marL="371453" lvl="1" indent="-185726" algn="l">
              <a:lnSpc>
                <a:spcPts val="2064"/>
              </a:lnSpc>
              <a:buFont typeface="Arial"/>
              <a:buChar char="•"/>
            </a:pPr>
            <a:r>
              <a:rPr lang="en-US" sz="1720" dirty="0">
                <a:solidFill>
                  <a:srgbClr val="545454"/>
                </a:solidFill>
                <a:latin typeface="Arial"/>
                <a:ea typeface="Arial"/>
                <a:cs typeface="Arial"/>
                <a:sym typeface="Arial"/>
              </a:rPr>
              <a:t>Continue community engagement and local workforce training initiatives.</a:t>
            </a:r>
          </a:p>
          <a:p>
            <a:pPr marL="371453" lvl="1" indent="-185726" algn="l">
              <a:lnSpc>
                <a:spcPts val="2064"/>
              </a:lnSpc>
              <a:buFont typeface="Arial"/>
              <a:buChar char="•"/>
            </a:pPr>
            <a:r>
              <a:rPr lang="en-US" sz="1720" dirty="0">
                <a:solidFill>
                  <a:srgbClr val="545454"/>
                </a:solidFill>
                <a:latin typeface="Arial"/>
                <a:ea typeface="Arial"/>
                <a:cs typeface="Arial"/>
                <a:sym typeface="Arial"/>
              </a:rPr>
              <a:t>Complete first phase of construction and post-construction audits (July 2025).</a:t>
            </a:r>
          </a:p>
          <a:p>
            <a:pPr marL="371453" lvl="1" indent="-185726" algn="l">
              <a:lnSpc>
                <a:spcPts val="2064"/>
              </a:lnSpc>
              <a:buFont typeface="Arial"/>
              <a:buChar char="•"/>
            </a:pPr>
            <a:r>
              <a:rPr lang="en-US" sz="1720" dirty="0">
                <a:solidFill>
                  <a:srgbClr val="545454"/>
                </a:solidFill>
                <a:latin typeface="Arial"/>
                <a:ea typeface="Arial"/>
                <a:cs typeface="Arial"/>
                <a:sym typeface="Arial"/>
              </a:rPr>
              <a:t>Explore opportunities for future renewable energy integration in subsequent phases.</a:t>
            </a:r>
          </a:p>
          <a:p>
            <a:pPr algn="l">
              <a:lnSpc>
                <a:spcPts val="2064"/>
              </a:lnSpc>
            </a:pPr>
            <a:endParaRPr lang="en-US" sz="1720" dirty="0">
              <a:solidFill>
                <a:srgbClr val="545454"/>
              </a:solidFill>
              <a:latin typeface="Arial"/>
              <a:ea typeface="Arial"/>
              <a:cs typeface="Arial"/>
              <a:sym typeface="Arial"/>
            </a:endParaRPr>
          </a:p>
        </p:txBody>
      </p:sp>
      <p:sp>
        <p:nvSpPr>
          <p:cNvPr id="6" name="Freeform 6"/>
          <p:cNvSpPr/>
          <p:nvPr/>
        </p:nvSpPr>
        <p:spPr>
          <a:xfrm>
            <a:off x="402859" y="731520"/>
            <a:ext cx="567999" cy="875069"/>
          </a:xfrm>
          <a:custGeom>
            <a:avLst/>
            <a:gdLst/>
            <a:ahLst/>
            <a:cxnLst/>
            <a:rect l="l" t="t" r="r" b="b"/>
            <a:pathLst>
              <a:path w="567999" h="875069">
                <a:moveTo>
                  <a:pt x="0" y="0"/>
                </a:moveTo>
                <a:lnTo>
                  <a:pt x="567999" y="0"/>
                </a:lnTo>
                <a:lnTo>
                  <a:pt x="567999" y="875069"/>
                </a:lnTo>
                <a:lnTo>
                  <a:pt x="0" y="8750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1651865" y="731520"/>
            <a:ext cx="6449870" cy="1028700"/>
          </a:xfrm>
          <a:prstGeom prst="rect">
            <a:avLst/>
          </a:prstGeom>
        </p:spPr>
        <p:txBody>
          <a:bodyPr lIns="0" tIns="0" rIns="0" bIns="0" rtlCol="0" anchor="t">
            <a:spAutoFit/>
          </a:bodyPr>
          <a:lstStyle/>
          <a:p>
            <a:pPr algn="ctr">
              <a:lnSpc>
                <a:spcPts val="4116"/>
              </a:lnSpc>
            </a:pPr>
            <a:r>
              <a:rPr lang="en-US" sz="3430" b="1">
                <a:solidFill>
                  <a:srgbClr val="000000"/>
                </a:solidFill>
                <a:latin typeface="Montserrat Bold"/>
                <a:ea typeface="Montserrat Bold"/>
                <a:cs typeface="Montserrat Bold"/>
                <a:sym typeface="Montserrat Bold"/>
              </a:rPr>
              <a:t>CONCLUSION AND NEXT STEPS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919" y="890961"/>
            <a:ext cx="3520444" cy="2283772"/>
            <a:chOff x="0" y="0"/>
            <a:chExt cx="875600" cy="568017"/>
          </a:xfrm>
        </p:grpSpPr>
        <p:sp>
          <p:nvSpPr>
            <p:cNvPr id="3" name="Freeform 3"/>
            <p:cNvSpPr/>
            <p:nvPr/>
          </p:nvSpPr>
          <p:spPr>
            <a:xfrm>
              <a:off x="0" y="0"/>
              <a:ext cx="875600" cy="568017"/>
            </a:xfrm>
            <a:custGeom>
              <a:avLst/>
              <a:gdLst/>
              <a:ahLst/>
              <a:cxnLst/>
              <a:rect l="l" t="t" r="r" b="b"/>
              <a:pathLst>
                <a:path w="875600" h="568017">
                  <a:moveTo>
                    <a:pt x="35186" y="0"/>
                  </a:moveTo>
                  <a:lnTo>
                    <a:pt x="840414" y="0"/>
                  </a:lnTo>
                  <a:cubicBezTo>
                    <a:pt x="849746" y="0"/>
                    <a:pt x="858696" y="3707"/>
                    <a:pt x="865295" y="10306"/>
                  </a:cubicBezTo>
                  <a:cubicBezTo>
                    <a:pt x="871893" y="16904"/>
                    <a:pt x="875600" y="25854"/>
                    <a:pt x="875600" y="35186"/>
                  </a:cubicBezTo>
                  <a:lnTo>
                    <a:pt x="875600" y="532831"/>
                  </a:lnTo>
                  <a:cubicBezTo>
                    <a:pt x="875600" y="542163"/>
                    <a:pt x="871893" y="551112"/>
                    <a:pt x="865295" y="557711"/>
                  </a:cubicBezTo>
                  <a:cubicBezTo>
                    <a:pt x="858696" y="564310"/>
                    <a:pt x="849746" y="568017"/>
                    <a:pt x="840414" y="568017"/>
                  </a:cubicBezTo>
                  <a:lnTo>
                    <a:pt x="35186" y="568017"/>
                  </a:lnTo>
                  <a:cubicBezTo>
                    <a:pt x="25854" y="568017"/>
                    <a:pt x="16904" y="564310"/>
                    <a:pt x="10306" y="557711"/>
                  </a:cubicBezTo>
                  <a:cubicBezTo>
                    <a:pt x="3707" y="551112"/>
                    <a:pt x="0" y="542163"/>
                    <a:pt x="0" y="532831"/>
                  </a:cubicBezTo>
                  <a:lnTo>
                    <a:pt x="0" y="35186"/>
                  </a:lnTo>
                  <a:cubicBezTo>
                    <a:pt x="0" y="25854"/>
                    <a:pt x="3707" y="16904"/>
                    <a:pt x="10306" y="10306"/>
                  </a:cubicBezTo>
                  <a:cubicBezTo>
                    <a:pt x="16904" y="3707"/>
                    <a:pt x="25854" y="0"/>
                    <a:pt x="35186" y="0"/>
                  </a:cubicBezTo>
                  <a:close/>
                </a:path>
              </a:pathLst>
            </a:custGeom>
            <a:blipFill>
              <a:blip r:embed="rId2"/>
              <a:stretch>
                <a:fillRect l="-32761" t="-1232" b="-16443"/>
              </a:stretch>
            </a:blipFill>
          </p:spPr>
          <p:txBody>
            <a:bodyPr/>
            <a:lstStyle/>
            <a:p>
              <a:endParaRPr lang="en-US"/>
            </a:p>
          </p:txBody>
        </p:sp>
      </p:grpSp>
      <p:grpSp>
        <p:nvGrpSpPr>
          <p:cNvPr id="6" name="Group 6"/>
          <p:cNvGrpSpPr/>
          <p:nvPr/>
        </p:nvGrpSpPr>
        <p:grpSpPr>
          <a:xfrm>
            <a:off x="-562722" y="6992533"/>
            <a:ext cx="5926905" cy="322667"/>
            <a:chOff x="0" y="0"/>
            <a:chExt cx="2195150" cy="119506"/>
          </a:xfrm>
        </p:grpSpPr>
        <p:sp>
          <p:nvSpPr>
            <p:cNvPr id="7" name="Freeform 7"/>
            <p:cNvSpPr/>
            <p:nvPr/>
          </p:nvSpPr>
          <p:spPr>
            <a:xfrm>
              <a:off x="0" y="0"/>
              <a:ext cx="2195150" cy="119506"/>
            </a:xfrm>
            <a:custGeom>
              <a:avLst/>
              <a:gdLst/>
              <a:ahLst/>
              <a:cxnLst/>
              <a:rect l="l" t="t" r="r" b="b"/>
              <a:pathLst>
                <a:path w="2195150" h="119506">
                  <a:moveTo>
                    <a:pt x="0" y="0"/>
                  </a:moveTo>
                  <a:lnTo>
                    <a:pt x="2195150" y="0"/>
                  </a:lnTo>
                  <a:lnTo>
                    <a:pt x="2195150" y="119506"/>
                  </a:lnTo>
                  <a:lnTo>
                    <a:pt x="0" y="119506"/>
                  </a:lnTo>
                  <a:close/>
                </a:path>
              </a:pathLst>
            </a:custGeom>
            <a:solidFill>
              <a:srgbClr val="00712D"/>
            </a:solidFill>
          </p:spPr>
          <p:txBody>
            <a:bodyPr/>
            <a:lstStyle/>
            <a:p>
              <a:endParaRPr lang="en-US"/>
            </a:p>
          </p:txBody>
        </p:sp>
        <p:sp>
          <p:nvSpPr>
            <p:cNvPr id="8" name="TextBox 8"/>
            <p:cNvSpPr txBox="1"/>
            <p:nvPr/>
          </p:nvSpPr>
          <p:spPr>
            <a:xfrm>
              <a:off x="0" y="-57150"/>
              <a:ext cx="2195150" cy="176656"/>
            </a:xfrm>
            <a:prstGeom prst="rect">
              <a:avLst/>
            </a:prstGeom>
          </p:spPr>
          <p:txBody>
            <a:bodyPr lIns="50800" tIns="50800" rIns="50800" bIns="50800" rtlCol="0" anchor="ctr"/>
            <a:lstStyle/>
            <a:p>
              <a:pPr algn="ctr">
                <a:lnSpc>
                  <a:spcPts val="1960"/>
                </a:lnSpc>
              </a:pPr>
              <a:endParaRPr/>
            </a:p>
          </p:txBody>
        </p:sp>
      </p:grpSp>
      <p:grpSp>
        <p:nvGrpSpPr>
          <p:cNvPr id="9" name="Group 9"/>
          <p:cNvGrpSpPr/>
          <p:nvPr/>
        </p:nvGrpSpPr>
        <p:grpSpPr>
          <a:xfrm>
            <a:off x="9285799" y="0"/>
            <a:ext cx="467801" cy="322667"/>
            <a:chOff x="0" y="0"/>
            <a:chExt cx="173260" cy="119506"/>
          </a:xfrm>
        </p:grpSpPr>
        <p:sp>
          <p:nvSpPr>
            <p:cNvPr id="10" name="Freeform 10"/>
            <p:cNvSpPr/>
            <p:nvPr/>
          </p:nvSpPr>
          <p:spPr>
            <a:xfrm>
              <a:off x="0" y="0"/>
              <a:ext cx="173260" cy="119506"/>
            </a:xfrm>
            <a:custGeom>
              <a:avLst/>
              <a:gdLst/>
              <a:ahLst/>
              <a:cxnLst/>
              <a:rect l="l" t="t" r="r" b="b"/>
              <a:pathLst>
                <a:path w="173260" h="119506">
                  <a:moveTo>
                    <a:pt x="0" y="0"/>
                  </a:moveTo>
                  <a:lnTo>
                    <a:pt x="173260" y="0"/>
                  </a:lnTo>
                  <a:lnTo>
                    <a:pt x="173260" y="119506"/>
                  </a:lnTo>
                  <a:lnTo>
                    <a:pt x="0" y="119506"/>
                  </a:lnTo>
                  <a:close/>
                </a:path>
              </a:pathLst>
            </a:custGeom>
            <a:solidFill>
              <a:srgbClr val="00712D"/>
            </a:solidFill>
          </p:spPr>
          <p:txBody>
            <a:bodyPr/>
            <a:lstStyle/>
            <a:p>
              <a:endParaRPr lang="en-US"/>
            </a:p>
          </p:txBody>
        </p:sp>
        <p:sp>
          <p:nvSpPr>
            <p:cNvPr id="11" name="TextBox 11"/>
            <p:cNvSpPr txBox="1"/>
            <p:nvPr/>
          </p:nvSpPr>
          <p:spPr>
            <a:xfrm>
              <a:off x="0" y="-57150"/>
              <a:ext cx="173260" cy="176656"/>
            </a:xfrm>
            <a:prstGeom prst="rect">
              <a:avLst/>
            </a:prstGeom>
          </p:spPr>
          <p:txBody>
            <a:bodyPr lIns="50800" tIns="50800" rIns="50800" bIns="50800" rtlCol="0" anchor="ctr"/>
            <a:lstStyle/>
            <a:p>
              <a:pPr algn="ctr">
                <a:lnSpc>
                  <a:spcPts val="1960"/>
                </a:lnSpc>
              </a:pPr>
              <a:endParaRPr/>
            </a:p>
          </p:txBody>
        </p:sp>
      </p:grpSp>
      <p:sp>
        <p:nvSpPr>
          <p:cNvPr id="12" name="TextBox 12"/>
          <p:cNvSpPr txBox="1"/>
          <p:nvPr/>
        </p:nvSpPr>
        <p:spPr>
          <a:xfrm>
            <a:off x="4612266" y="900486"/>
            <a:ext cx="4533639" cy="1266825"/>
          </a:xfrm>
          <a:prstGeom prst="rect">
            <a:avLst/>
          </a:prstGeom>
        </p:spPr>
        <p:txBody>
          <a:bodyPr lIns="0" tIns="0" rIns="0" bIns="0" rtlCol="0" anchor="t">
            <a:spAutoFit/>
          </a:bodyPr>
          <a:lstStyle/>
          <a:p>
            <a:pPr algn="just">
              <a:lnSpc>
                <a:spcPts val="5086"/>
              </a:lnSpc>
            </a:pPr>
            <a:r>
              <a:rPr lang="en-US" sz="4238" b="1">
                <a:solidFill>
                  <a:srgbClr val="000000"/>
                </a:solidFill>
                <a:latin typeface="Montserrat Bold"/>
                <a:ea typeface="Montserrat Bold"/>
                <a:cs typeface="Montserrat Bold"/>
                <a:sym typeface="Montserrat Bold"/>
              </a:rPr>
              <a:t>PROJECT OVERVIEW</a:t>
            </a:r>
          </a:p>
        </p:txBody>
      </p:sp>
      <p:sp>
        <p:nvSpPr>
          <p:cNvPr id="13" name="TextBox 13"/>
          <p:cNvSpPr txBox="1"/>
          <p:nvPr/>
        </p:nvSpPr>
        <p:spPr>
          <a:xfrm>
            <a:off x="4357588" y="2419350"/>
            <a:ext cx="4788317" cy="2238818"/>
          </a:xfrm>
          <a:prstGeom prst="rect">
            <a:avLst/>
          </a:prstGeom>
        </p:spPr>
        <p:txBody>
          <a:bodyPr lIns="0" tIns="0" rIns="0" bIns="0" rtlCol="0" anchor="t">
            <a:spAutoFit/>
          </a:bodyPr>
          <a:lstStyle/>
          <a:p>
            <a:pPr algn="l">
              <a:lnSpc>
                <a:spcPts val="2152"/>
              </a:lnSpc>
            </a:pPr>
            <a:r>
              <a:rPr lang="en-US" sz="1793" b="1" dirty="0">
                <a:solidFill>
                  <a:srgbClr val="00712D"/>
                </a:solidFill>
                <a:latin typeface="Arial Bold"/>
                <a:ea typeface="Arial Bold"/>
                <a:cs typeface="Arial Bold"/>
                <a:sym typeface="Arial Bold"/>
              </a:rPr>
              <a:t>Objective: </a:t>
            </a:r>
            <a:r>
              <a:rPr lang="en-US" sz="1793" dirty="0">
                <a:solidFill>
                  <a:srgbClr val="545454"/>
                </a:solidFill>
                <a:latin typeface="Arial"/>
                <a:ea typeface="Arial"/>
                <a:cs typeface="Arial"/>
                <a:sym typeface="Arial"/>
              </a:rPr>
              <a:t>To build energy-efficient homes for the Paddle Prairie Metis Settlement that meet</a:t>
            </a:r>
          </a:p>
          <a:p>
            <a:pPr algn="l">
              <a:lnSpc>
                <a:spcPts val="2152"/>
              </a:lnSpc>
            </a:pPr>
            <a:r>
              <a:rPr lang="en-US" sz="1793" dirty="0">
                <a:solidFill>
                  <a:srgbClr val="545454"/>
                </a:solidFill>
                <a:latin typeface="Arial"/>
                <a:ea typeface="Arial"/>
                <a:cs typeface="Arial"/>
                <a:sym typeface="Arial"/>
              </a:rPr>
              <a:t>sustainability and long-term energy savings goals.</a:t>
            </a:r>
          </a:p>
          <a:p>
            <a:pPr algn="l">
              <a:lnSpc>
                <a:spcPts val="2152"/>
              </a:lnSpc>
            </a:pPr>
            <a:endParaRPr lang="en-US" sz="1793" dirty="0">
              <a:solidFill>
                <a:srgbClr val="545454"/>
              </a:solidFill>
              <a:latin typeface="Arial"/>
              <a:ea typeface="Arial"/>
              <a:cs typeface="Arial"/>
              <a:sym typeface="Arial"/>
            </a:endParaRPr>
          </a:p>
          <a:p>
            <a:pPr algn="l">
              <a:lnSpc>
                <a:spcPts val="2152"/>
              </a:lnSpc>
            </a:pPr>
            <a:r>
              <a:rPr lang="en-US" sz="1793" b="1" dirty="0">
                <a:solidFill>
                  <a:srgbClr val="00712D"/>
                </a:solidFill>
                <a:latin typeface="Arial Bold"/>
                <a:ea typeface="Arial Bold"/>
                <a:cs typeface="Arial Bold"/>
                <a:sym typeface="Arial Bold"/>
              </a:rPr>
              <a:t>Scope:</a:t>
            </a:r>
            <a:r>
              <a:rPr lang="en-US" sz="1793" dirty="0">
                <a:solidFill>
                  <a:srgbClr val="545454"/>
                </a:solidFill>
                <a:latin typeface="Arial"/>
                <a:ea typeface="Arial"/>
                <a:cs typeface="Arial"/>
                <a:sym typeface="Arial"/>
              </a:rPr>
              <a:t> Seven new homes, including five detached homes and two duplexes (pending Council review and acceptance)</a:t>
            </a:r>
          </a:p>
        </p:txBody>
      </p:sp>
      <p:sp>
        <p:nvSpPr>
          <p:cNvPr id="14" name="TextBox 14"/>
          <p:cNvSpPr txBox="1"/>
          <p:nvPr/>
        </p:nvSpPr>
        <p:spPr>
          <a:xfrm>
            <a:off x="263218" y="3406398"/>
            <a:ext cx="3520932" cy="3214470"/>
          </a:xfrm>
          <a:prstGeom prst="rect">
            <a:avLst/>
          </a:prstGeom>
        </p:spPr>
        <p:txBody>
          <a:bodyPr lIns="0" tIns="0" rIns="0" bIns="0" rtlCol="0" anchor="t">
            <a:spAutoFit/>
          </a:bodyPr>
          <a:lstStyle/>
          <a:p>
            <a:pPr algn="l">
              <a:lnSpc>
                <a:spcPts val="2060"/>
              </a:lnSpc>
            </a:pPr>
            <a:r>
              <a:rPr lang="en-US" sz="1717" b="1" dirty="0">
                <a:solidFill>
                  <a:srgbClr val="00712D"/>
                </a:solidFill>
                <a:latin typeface="Arial Bold"/>
                <a:ea typeface="Arial Bold"/>
                <a:cs typeface="Arial Bold"/>
                <a:sym typeface="Arial Bold"/>
              </a:rPr>
              <a:t>Regulatory Guidelines:</a:t>
            </a:r>
            <a:r>
              <a:rPr lang="en-US" sz="1717" dirty="0">
                <a:solidFill>
                  <a:srgbClr val="545454"/>
                </a:solidFill>
                <a:latin typeface="Arial"/>
                <a:ea typeface="Arial"/>
                <a:cs typeface="Arial"/>
                <a:sym typeface="Arial"/>
              </a:rPr>
              <a:t> Adopting the National Building Code 2020 (NBC) and applying relevant principles from the National Energy Code for Buildings 2020 (NECB).</a:t>
            </a:r>
          </a:p>
          <a:p>
            <a:pPr algn="l">
              <a:lnSpc>
                <a:spcPts val="2060"/>
              </a:lnSpc>
            </a:pPr>
            <a:endParaRPr lang="en-US" sz="1717" dirty="0">
              <a:solidFill>
                <a:srgbClr val="545454"/>
              </a:solidFill>
              <a:latin typeface="Arial"/>
              <a:ea typeface="Arial"/>
              <a:cs typeface="Arial"/>
              <a:sym typeface="Arial"/>
            </a:endParaRPr>
          </a:p>
          <a:p>
            <a:pPr algn="l">
              <a:lnSpc>
                <a:spcPts val="2060"/>
              </a:lnSpc>
            </a:pPr>
            <a:r>
              <a:rPr lang="en-US" sz="1717" b="1" dirty="0">
                <a:solidFill>
                  <a:srgbClr val="00712D"/>
                </a:solidFill>
                <a:latin typeface="Arial Bold"/>
                <a:ea typeface="Arial Bold"/>
                <a:cs typeface="Arial Bold"/>
                <a:sym typeface="Arial Bold"/>
              </a:rPr>
              <a:t>Energy Efficiency Goals:</a:t>
            </a:r>
            <a:r>
              <a:rPr lang="en-US" sz="1717" dirty="0">
                <a:solidFill>
                  <a:srgbClr val="545454"/>
                </a:solidFill>
                <a:latin typeface="Arial"/>
                <a:ea typeface="Arial"/>
                <a:cs typeface="Arial"/>
                <a:sym typeface="Arial"/>
              </a:rPr>
              <a:t> Achieving Tier 3 energy efficiency for optimal performance, balancing construction costs with long-term energy savings and community well-being.</a:t>
            </a:r>
          </a:p>
        </p:txBody>
      </p:sp>
    </p:spTree>
  </p:cSld>
  <p:clrMapOvr>
    <a:masterClrMapping/>
  </p:clrMapOvr>
  <mc:AlternateContent xmlns:mc="http://schemas.openxmlformats.org/markup-compatibility/2006">
    <mc:Choice xmlns:p14="http://schemas.microsoft.com/office/powerpoint/2010/main" Requires="p14">
      <p:transition spd="slow" p14:dur="2000" advTm="200"/>
    </mc:Choice>
    <mc:Fallback>
      <p:transition spd="slow" advTm="2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3142" y="4210565"/>
            <a:ext cx="10079883" cy="3304931"/>
            <a:chOff x="0" y="0"/>
            <a:chExt cx="2196053" cy="720029"/>
          </a:xfrm>
        </p:grpSpPr>
        <p:sp>
          <p:nvSpPr>
            <p:cNvPr id="3" name="Freeform 3"/>
            <p:cNvSpPr/>
            <p:nvPr/>
          </p:nvSpPr>
          <p:spPr>
            <a:xfrm>
              <a:off x="0" y="0"/>
              <a:ext cx="2196053" cy="720029"/>
            </a:xfrm>
            <a:custGeom>
              <a:avLst/>
              <a:gdLst/>
              <a:ahLst/>
              <a:cxnLst/>
              <a:rect l="l" t="t" r="r" b="b"/>
              <a:pathLst>
                <a:path w="2196053" h="720029">
                  <a:moveTo>
                    <a:pt x="12289" y="0"/>
                  </a:moveTo>
                  <a:lnTo>
                    <a:pt x="2183764" y="0"/>
                  </a:lnTo>
                  <a:cubicBezTo>
                    <a:pt x="2190551" y="0"/>
                    <a:pt x="2196053" y="5502"/>
                    <a:pt x="2196053" y="12289"/>
                  </a:cubicBezTo>
                  <a:lnTo>
                    <a:pt x="2196053" y="707740"/>
                  </a:lnTo>
                  <a:cubicBezTo>
                    <a:pt x="2196053" y="710999"/>
                    <a:pt x="2194758" y="714125"/>
                    <a:pt x="2192454" y="716429"/>
                  </a:cubicBezTo>
                  <a:cubicBezTo>
                    <a:pt x="2190149" y="718734"/>
                    <a:pt x="2187023" y="720029"/>
                    <a:pt x="2183764" y="720029"/>
                  </a:cubicBezTo>
                  <a:lnTo>
                    <a:pt x="12289" y="720029"/>
                  </a:lnTo>
                  <a:cubicBezTo>
                    <a:pt x="5502" y="720029"/>
                    <a:pt x="0" y="714527"/>
                    <a:pt x="0" y="707740"/>
                  </a:cubicBezTo>
                  <a:lnTo>
                    <a:pt x="0" y="12289"/>
                  </a:lnTo>
                  <a:cubicBezTo>
                    <a:pt x="0" y="9030"/>
                    <a:pt x="1295" y="5904"/>
                    <a:pt x="3599" y="3599"/>
                  </a:cubicBezTo>
                  <a:cubicBezTo>
                    <a:pt x="5904" y="1295"/>
                    <a:pt x="9030" y="0"/>
                    <a:pt x="12289" y="0"/>
                  </a:cubicBezTo>
                  <a:close/>
                </a:path>
              </a:pathLst>
            </a:custGeom>
            <a:blipFill>
              <a:blip r:embed="rId2"/>
              <a:stretch>
                <a:fillRect t="-51696" b="-51696"/>
              </a:stretch>
            </a:blipFill>
            <a:ln cap="sq">
              <a:noFill/>
              <a:prstDash val="solid"/>
              <a:miter/>
            </a:ln>
          </p:spPr>
          <p:txBody>
            <a:bodyPr/>
            <a:lstStyle/>
            <a:p>
              <a:endParaRPr lang="en-US"/>
            </a:p>
          </p:txBody>
        </p:sp>
      </p:grpSp>
      <p:sp>
        <p:nvSpPr>
          <p:cNvPr id="4" name="TextBox 4"/>
          <p:cNvSpPr txBox="1"/>
          <p:nvPr/>
        </p:nvSpPr>
        <p:spPr>
          <a:xfrm>
            <a:off x="1717918" y="1850348"/>
            <a:ext cx="7304162" cy="1057275"/>
          </a:xfrm>
          <a:prstGeom prst="rect">
            <a:avLst/>
          </a:prstGeom>
        </p:spPr>
        <p:txBody>
          <a:bodyPr lIns="0" tIns="0" rIns="0" bIns="0" rtlCol="0" anchor="t">
            <a:spAutoFit/>
          </a:bodyPr>
          <a:lstStyle/>
          <a:p>
            <a:pPr algn="l">
              <a:lnSpc>
                <a:spcPts val="8394"/>
              </a:lnSpc>
            </a:pPr>
            <a:r>
              <a:rPr lang="en-US" sz="6995" b="1">
                <a:solidFill>
                  <a:srgbClr val="000000"/>
                </a:solidFill>
                <a:latin typeface="Montserrat Bold"/>
                <a:ea typeface="Montserrat Bold"/>
                <a:cs typeface="Montserrat Bold"/>
                <a:sym typeface="Montserrat Bold"/>
              </a:rPr>
              <a:t>THANK YOU!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38467" y="1741347"/>
            <a:ext cx="7676665" cy="3812710"/>
          </a:xfrm>
          <a:prstGeom prst="rect">
            <a:avLst/>
          </a:prstGeom>
        </p:spPr>
        <p:txBody>
          <a:bodyPr lIns="0" tIns="0" rIns="0" bIns="0" rtlCol="0" anchor="t">
            <a:spAutoFit/>
          </a:bodyPr>
          <a:lstStyle/>
          <a:p>
            <a:pPr algn="just">
              <a:lnSpc>
                <a:spcPts val="2959"/>
              </a:lnSpc>
              <a:spcBef>
                <a:spcPct val="0"/>
              </a:spcBef>
            </a:pPr>
            <a:r>
              <a:rPr lang="en-US" sz="2113" dirty="0">
                <a:solidFill>
                  <a:srgbClr val="000000"/>
                </a:solidFill>
                <a:latin typeface="Arial"/>
                <a:ea typeface="Arial"/>
                <a:cs typeface="Arial"/>
                <a:sym typeface="Arial"/>
              </a:rPr>
              <a:t>“This project is part of the </a:t>
            </a:r>
            <a:r>
              <a:rPr lang="en-US" sz="2113" dirty="0" err="1">
                <a:solidFill>
                  <a:srgbClr val="000000"/>
                </a:solidFill>
                <a:latin typeface="Arial"/>
                <a:ea typeface="Arial"/>
                <a:cs typeface="Arial"/>
                <a:sym typeface="Arial"/>
              </a:rPr>
              <a:t>NRCan</a:t>
            </a:r>
            <a:r>
              <a:rPr lang="en-US" sz="2113" dirty="0">
                <a:solidFill>
                  <a:srgbClr val="000000"/>
                </a:solidFill>
                <a:latin typeface="Arial"/>
                <a:ea typeface="Arial"/>
                <a:cs typeface="Arial"/>
                <a:sym typeface="Arial"/>
              </a:rPr>
              <a:t> Toward Net-Zero Initiative, which is supporting Indigenous, rural, and remote communities in building energy-efficient homes that align with Canada’s climate goals. Through this initiative, we have secured funding to enhance the energy performance of the new homes being built in Paddle Prairie. Our target is to reach Tier 3 energy efficiency, ensuring that the homes we build today will be sustainable, comfortable, and cost-effective for years to come, while contributing to the reduction of energy usage and utility bills.</a:t>
            </a:r>
          </a:p>
        </p:txBody>
      </p:sp>
      <p:grpSp>
        <p:nvGrpSpPr>
          <p:cNvPr id="3" name="Group 3"/>
          <p:cNvGrpSpPr/>
          <p:nvPr/>
        </p:nvGrpSpPr>
        <p:grpSpPr>
          <a:xfrm>
            <a:off x="-901837" y="731520"/>
            <a:ext cx="5926905" cy="322667"/>
            <a:chOff x="0" y="0"/>
            <a:chExt cx="2195150" cy="119506"/>
          </a:xfrm>
        </p:grpSpPr>
        <p:sp>
          <p:nvSpPr>
            <p:cNvPr id="4" name="Freeform 4"/>
            <p:cNvSpPr/>
            <p:nvPr/>
          </p:nvSpPr>
          <p:spPr>
            <a:xfrm>
              <a:off x="0" y="0"/>
              <a:ext cx="2195150" cy="119506"/>
            </a:xfrm>
            <a:custGeom>
              <a:avLst/>
              <a:gdLst/>
              <a:ahLst/>
              <a:cxnLst/>
              <a:rect l="l" t="t" r="r" b="b"/>
              <a:pathLst>
                <a:path w="2195150" h="119506">
                  <a:moveTo>
                    <a:pt x="0" y="0"/>
                  </a:moveTo>
                  <a:lnTo>
                    <a:pt x="2195150" y="0"/>
                  </a:lnTo>
                  <a:lnTo>
                    <a:pt x="2195150" y="119506"/>
                  </a:lnTo>
                  <a:lnTo>
                    <a:pt x="0" y="119506"/>
                  </a:lnTo>
                  <a:close/>
                </a:path>
              </a:pathLst>
            </a:custGeom>
            <a:solidFill>
              <a:srgbClr val="D5ED9F"/>
            </a:solidFill>
          </p:spPr>
          <p:txBody>
            <a:bodyPr/>
            <a:lstStyle/>
            <a:p>
              <a:endParaRPr lang="en-US"/>
            </a:p>
          </p:txBody>
        </p:sp>
        <p:sp>
          <p:nvSpPr>
            <p:cNvPr id="5" name="TextBox 5"/>
            <p:cNvSpPr txBox="1"/>
            <p:nvPr/>
          </p:nvSpPr>
          <p:spPr>
            <a:xfrm>
              <a:off x="0" y="-57150"/>
              <a:ext cx="2195150" cy="176656"/>
            </a:xfrm>
            <a:prstGeom prst="rect">
              <a:avLst/>
            </a:prstGeom>
          </p:spPr>
          <p:txBody>
            <a:bodyPr lIns="50800" tIns="50800" rIns="50800" bIns="50800" rtlCol="0" anchor="ctr"/>
            <a:lstStyle/>
            <a:p>
              <a:pPr algn="ctr">
                <a:lnSpc>
                  <a:spcPts val="1960"/>
                </a:lnSpc>
              </a:pPr>
              <a:endParaRPr/>
            </a:p>
          </p:txBody>
        </p:sp>
      </p:grpSp>
      <p:grpSp>
        <p:nvGrpSpPr>
          <p:cNvPr id="6" name="Group 6"/>
          <p:cNvGrpSpPr/>
          <p:nvPr/>
        </p:nvGrpSpPr>
        <p:grpSpPr>
          <a:xfrm>
            <a:off x="3826695" y="6583680"/>
            <a:ext cx="5926905" cy="322667"/>
            <a:chOff x="0" y="0"/>
            <a:chExt cx="2195150" cy="119506"/>
          </a:xfrm>
        </p:grpSpPr>
        <p:sp>
          <p:nvSpPr>
            <p:cNvPr id="7" name="Freeform 7"/>
            <p:cNvSpPr/>
            <p:nvPr/>
          </p:nvSpPr>
          <p:spPr>
            <a:xfrm>
              <a:off x="0" y="0"/>
              <a:ext cx="2195150" cy="119506"/>
            </a:xfrm>
            <a:custGeom>
              <a:avLst/>
              <a:gdLst/>
              <a:ahLst/>
              <a:cxnLst/>
              <a:rect l="l" t="t" r="r" b="b"/>
              <a:pathLst>
                <a:path w="2195150" h="119506">
                  <a:moveTo>
                    <a:pt x="0" y="0"/>
                  </a:moveTo>
                  <a:lnTo>
                    <a:pt x="2195150" y="0"/>
                  </a:lnTo>
                  <a:lnTo>
                    <a:pt x="2195150" y="119506"/>
                  </a:lnTo>
                  <a:lnTo>
                    <a:pt x="0" y="119506"/>
                  </a:lnTo>
                  <a:close/>
                </a:path>
              </a:pathLst>
            </a:custGeom>
            <a:solidFill>
              <a:srgbClr val="00712D"/>
            </a:solidFill>
          </p:spPr>
          <p:txBody>
            <a:bodyPr/>
            <a:lstStyle/>
            <a:p>
              <a:endParaRPr lang="en-US"/>
            </a:p>
          </p:txBody>
        </p:sp>
        <p:sp>
          <p:nvSpPr>
            <p:cNvPr id="8" name="TextBox 8"/>
            <p:cNvSpPr txBox="1"/>
            <p:nvPr/>
          </p:nvSpPr>
          <p:spPr>
            <a:xfrm>
              <a:off x="0" y="-57150"/>
              <a:ext cx="2195150" cy="176656"/>
            </a:xfrm>
            <a:prstGeom prst="rect">
              <a:avLst/>
            </a:prstGeom>
          </p:spPr>
          <p:txBody>
            <a:bodyPr lIns="50800" tIns="50800" rIns="50800" bIns="50800" rtlCol="0" anchor="ctr"/>
            <a:lstStyle/>
            <a:p>
              <a:pPr algn="ctr">
                <a:lnSpc>
                  <a:spcPts val="1960"/>
                </a:lnSpc>
              </a:pPr>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2666"/>
    </mc:Choice>
    <mc:Fallback>
      <p:transition spd="slow" advTm="266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614961" y="-115118"/>
            <a:ext cx="3506111" cy="2396454"/>
            <a:chOff x="0" y="0"/>
            <a:chExt cx="875600" cy="598480"/>
          </a:xfrm>
        </p:grpSpPr>
        <p:sp>
          <p:nvSpPr>
            <p:cNvPr id="3" name="Freeform 3"/>
            <p:cNvSpPr/>
            <p:nvPr/>
          </p:nvSpPr>
          <p:spPr>
            <a:xfrm>
              <a:off x="0" y="0"/>
              <a:ext cx="875600" cy="598480"/>
            </a:xfrm>
            <a:custGeom>
              <a:avLst/>
              <a:gdLst/>
              <a:ahLst/>
              <a:cxnLst/>
              <a:rect l="l" t="t" r="r" b="b"/>
              <a:pathLst>
                <a:path w="875600" h="598480">
                  <a:moveTo>
                    <a:pt x="35330" y="0"/>
                  </a:moveTo>
                  <a:lnTo>
                    <a:pt x="840270" y="0"/>
                  </a:lnTo>
                  <a:cubicBezTo>
                    <a:pt x="849640" y="0"/>
                    <a:pt x="858627" y="3722"/>
                    <a:pt x="865252" y="10348"/>
                  </a:cubicBezTo>
                  <a:cubicBezTo>
                    <a:pt x="871878" y="16974"/>
                    <a:pt x="875600" y="25960"/>
                    <a:pt x="875600" y="35330"/>
                  </a:cubicBezTo>
                  <a:lnTo>
                    <a:pt x="875600" y="563150"/>
                  </a:lnTo>
                  <a:cubicBezTo>
                    <a:pt x="875600" y="572520"/>
                    <a:pt x="871878" y="581506"/>
                    <a:pt x="865252" y="588132"/>
                  </a:cubicBezTo>
                  <a:cubicBezTo>
                    <a:pt x="858627" y="594757"/>
                    <a:pt x="849640" y="598480"/>
                    <a:pt x="840270" y="598480"/>
                  </a:cubicBezTo>
                  <a:lnTo>
                    <a:pt x="35330" y="598480"/>
                  </a:lnTo>
                  <a:cubicBezTo>
                    <a:pt x="25960" y="598480"/>
                    <a:pt x="16974" y="594757"/>
                    <a:pt x="10348" y="588132"/>
                  </a:cubicBezTo>
                  <a:cubicBezTo>
                    <a:pt x="3722" y="581506"/>
                    <a:pt x="0" y="572520"/>
                    <a:pt x="0" y="563150"/>
                  </a:cubicBezTo>
                  <a:lnTo>
                    <a:pt x="0" y="35330"/>
                  </a:lnTo>
                  <a:cubicBezTo>
                    <a:pt x="0" y="25960"/>
                    <a:pt x="3722" y="16974"/>
                    <a:pt x="10348" y="10348"/>
                  </a:cubicBezTo>
                  <a:cubicBezTo>
                    <a:pt x="16974" y="3722"/>
                    <a:pt x="25960" y="0"/>
                    <a:pt x="35330" y="0"/>
                  </a:cubicBezTo>
                  <a:close/>
                </a:path>
              </a:pathLst>
            </a:custGeom>
            <a:blipFill>
              <a:blip r:embed="rId2"/>
              <a:stretch>
                <a:fillRect l="-1295" r="-1295"/>
              </a:stretch>
            </a:blipFill>
          </p:spPr>
          <p:txBody>
            <a:bodyPr/>
            <a:lstStyle/>
            <a:p>
              <a:endParaRPr lang="en-US"/>
            </a:p>
          </p:txBody>
        </p:sp>
      </p:grpSp>
      <p:grpSp>
        <p:nvGrpSpPr>
          <p:cNvPr id="4" name="Group 4"/>
          <p:cNvGrpSpPr/>
          <p:nvPr/>
        </p:nvGrpSpPr>
        <p:grpSpPr>
          <a:xfrm>
            <a:off x="8790938" y="3169497"/>
            <a:ext cx="1086499" cy="312591"/>
            <a:chOff x="0" y="0"/>
            <a:chExt cx="402407" cy="115775"/>
          </a:xfrm>
        </p:grpSpPr>
        <p:sp>
          <p:nvSpPr>
            <p:cNvPr id="5" name="Freeform 5"/>
            <p:cNvSpPr/>
            <p:nvPr/>
          </p:nvSpPr>
          <p:spPr>
            <a:xfrm>
              <a:off x="0" y="0"/>
              <a:ext cx="402407" cy="115775"/>
            </a:xfrm>
            <a:custGeom>
              <a:avLst/>
              <a:gdLst/>
              <a:ahLst/>
              <a:cxnLst/>
              <a:rect l="l" t="t" r="r" b="b"/>
              <a:pathLst>
                <a:path w="402407" h="115775">
                  <a:moveTo>
                    <a:pt x="0" y="0"/>
                  </a:moveTo>
                  <a:lnTo>
                    <a:pt x="402407" y="0"/>
                  </a:lnTo>
                  <a:lnTo>
                    <a:pt x="402407" y="115775"/>
                  </a:lnTo>
                  <a:lnTo>
                    <a:pt x="0" y="115775"/>
                  </a:lnTo>
                  <a:close/>
                </a:path>
              </a:pathLst>
            </a:custGeom>
            <a:solidFill>
              <a:srgbClr val="00712D"/>
            </a:solidFill>
          </p:spPr>
          <p:txBody>
            <a:bodyPr/>
            <a:lstStyle/>
            <a:p>
              <a:endParaRPr lang="en-US"/>
            </a:p>
          </p:txBody>
        </p:sp>
        <p:sp>
          <p:nvSpPr>
            <p:cNvPr id="6" name="TextBox 6"/>
            <p:cNvSpPr txBox="1"/>
            <p:nvPr/>
          </p:nvSpPr>
          <p:spPr>
            <a:xfrm>
              <a:off x="0" y="-57150"/>
              <a:ext cx="402407" cy="172925"/>
            </a:xfrm>
            <a:prstGeom prst="rect">
              <a:avLst/>
            </a:prstGeom>
          </p:spPr>
          <p:txBody>
            <a:bodyPr lIns="50800" tIns="50800" rIns="50800" bIns="50800" rtlCol="0" anchor="ctr"/>
            <a:lstStyle/>
            <a:p>
              <a:pPr algn="ctr">
                <a:lnSpc>
                  <a:spcPts val="1960"/>
                </a:lnSpc>
              </a:pPr>
              <a:endParaRPr/>
            </a:p>
          </p:txBody>
        </p:sp>
      </p:grpSp>
      <p:grpSp>
        <p:nvGrpSpPr>
          <p:cNvPr id="7" name="Group 7"/>
          <p:cNvGrpSpPr/>
          <p:nvPr/>
        </p:nvGrpSpPr>
        <p:grpSpPr>
          <a:xfrm>
            <a:off x="-227847" y="3169497"/>
            <a:ext cx="504195" cy="3178817"/>
            <a:chOff x="0" y="0"/>
            <a:chExt cx="186739" cy="1177340"/>
          </a:xfrm>
        </p:grpSpPr>
        <p:sp>
          <p:nvSpPr>
            <p:cNvPr id="8" name="Freeform 8"/>
            <p:cNvSpPr/>
            <p:nvPr/>
          </p:nvSpPr>
          <p:spPr>
            <a:xfrm>
              <a:off x="0" y="0"/>
              <a:ext cx="186739" cy="1177340"/>
            </a:xfrm>
            <a:custGeom>
              <a:avLst/>
              <a:gdLst/>
              <a:ahLst/>
              <a:cxnLst/>
              <a:rect l="l" t="t" r="r" b="b"/>
              <a:pathLst>
                <a:path w="186739" h="1177340">
                  <a:moveTo>
                    <a:pt x="0" y="0"/>
                  </a:moveTo>
                  <a:lnTo>
                    <a:pt x="186739" y="0"/>
                  </a:lnTo>
                  <a:lnTo>
                    <a:pt x="186739" y="1177340"/>
                  </a:lnTo>
                  <a:lnTo>
                    <a:pt x="0" y="1177340"/>
                  </a:lnTo>
                  <a:close/>
                </a:path>
              </a:pathLst>
            </a:custGeom>
            <a:solidFill>
              <a:srgbClr val="00712D"/>
            </a:solidFill>
          </p:spPr>
          <p:txBody>
            <a:bodyPr/>
            <a:lstStyle/>
            <a:p>
              <a:endParaRPr lang="en-US"/>
            </a:p>
          </p:txBody>
        </p:sp>
        <p:sp>
          <p:nvSpPr>
            <p:cNvPr id="9" name="TextBox 9"/>
            <p:cNvSpPr txBox="1"/>
            <p:nvPr/>
          </p:nvSpPr>
          <p:spPr>
            <a:xfrm>
              <a:off x="0" y="-57150"/>
              <a:ext cx="186739" cy="1234490"/>
            </a:xfrm>
            <a:prstGeom prst="rect">
              <a:avLst/>
            </a:prstGeom>
          </p:spPr>
          <p:txBody>
            <a:bodyPr lIns="50800" tIns="50800" rIns="50800" bIns="50800" rtlCol="0" anchor="ctr"/>
            <a:lstStyle/>
            <a:p>
              <a:pPr algn="ctr">
                <a:lnSpc>
                  <a:spcPts val="1960"/>
                </a:lnSpc>
              </a:pPr>
              <a:endParaRPr/>
            </a:p>
          </p:txBody>
        </p:sp>
      </p:grpSp>
      <p:sp>
        <p:nvSpPr>
          <p:cNvPr id="10" name="TextBox 10"/>
          <p:cNvSpPr txBox="1"/>
          <p:nvPr/>
        </p:nvSpPr>
        <p:spPr>
          <a:xfrm>
            <a:off x="981198" y="966886"/>
            <a:ext cx="4411805" cy="1314450"/>
          </a:xfrm>
          <a:prstGeom prst="rect">
            <a:avLst/>
          </a:prstGeom>
        </p:spPr>
        <p:txBody>
          <a:bodyPr lIns="0" tIns="0" rIns="0" bIns="0" rtlCol="0" anchor="t">
            <a:spAutoFit/>
          </a:bodyPr>
          <a:lstStyle/>
          <a:p>
            <a:pPr algn="l">
              <a:lnSpc>
                <a:spcPts val="3516"/>
              </a:lnSpc>
            </a:pPr>
            <a:r>
              <a:rPr lang="en-US" sz="2930" b="1">
                <a:solidFill>
                  <a:srgbClr val="000000"/>
                </a:solidFill>
                <a:latin typeface="Montserrat Bold"/>
                <a:ea typeface="Montserrat Bold"/>
                <a:cs typeface="Montserrat Bold"/>
                <a:sym typeface="Montserrat Bold"/>
              </a:rPr>
              <a:t>PROGRESS SUMMARY: MILESTONES ACHIEVED</a:t>
            </a:r>
          </a:p>
        </p:txBody>
      </p:sp>
      <p:sp>
        <p:nvSpPr>
          <p:cNvPr id="11" name="TextBox 11"/>
          <p:cNvSpPr txBox="1"/>
          <p:nvPr/>
        </p:nvSpPr>
        <p:spPr>
          <a:xfrm>
            <a:off x="866641" y="2603329"/>
            <a:ext cx="7334005" cy="4371975"/>
          </a:xfrm>
          <a:prstGeom prst="rect">
            <a:avLst/>
          </a:prstGeom>
        </p:spPr>
        <p:txBody>
          <a:bodyPr lIns="0" tIns="0" rIns="0" bIns="0" rtlCol="0" anchor="t">
            <a:spAutoFit/>
          </a:bodyPr>
          <a:lstStyle/>
          <a:p>
            <a:pPr marL="331428" lvl="1" indent="-165714" algn="l">
              <a:lnSpc>
                <a:spcPts val="1842"/>
              </a:lnSpc>
              <a:buFont typeface="Arial"/>
              <a:buChar char="•"/>
            </a:pPr>
            <a:r>
              <a:rPr lang="en-US" sz="1535" b="1" dirty="0">
                <a:solidFill>
                  <a:srgbClr val="00712D"/>
                </a:solidFill>
                <a:latin typeface="Arial Bold"/>
                <a:ea typeface="Arial Bold"/>
                <a:cs typeface="Arial Bold"/>
                <a:sym typeface="Arial Bold"/>
              </a:rPr>
              <a:t>Blueprint for Sustainable Housing:</a:t>
            </a:r>
            <a:r>
              <a:rPr lang="en-US" sz="1535" dirty="0">
                <a:solidFill>
                  <a:srgbClr val="545454"/>
                </a:solidFill>
                <a:latin typeface="Arial"/>
                <a:ea typeface="Arial"/>
                <a:cs typeface="Arial"/>
                <a:sym typeface="Arial"/>
              </a:rPr>
              <a:t> Developed in January 2024, outlining the framework for energy-efficient construction.</a:t>
            </a:r>
          </a:p>
          <a:p>
            <a:pPr algn="l">
              <a:lnSpc>
                <a:spcPts val="1842"/>
              </a:lnSpc>
            </a:pPr>
            <a:endParaRPr lang="en-US" sz="1535" dirty="0">
              <a:solidFill>
                <a:srgbClr val="545454"/>
              </a:solidFill>
              <a:latin typeface="Arial"/>
              <a:ea typeface="Arial"/>
              <a:cs typeface="Arial"/>
              <a:sym typeface="Arial"/>
            </a:endParaRPr>
          </a:p>
          <a:p>
            <a:pPr marL="331428" lvl="1" indent="-165714" algn="l">
              <a:lnSpc>
                <a:spcPts val="1842"/>
              </a:lnSpc>
              <a:buFont typeface="Arial"/>
              <a:buChar char="•"/>
            </a:pPr>
            <a:r>
              <a:rPr lang="en-US" sz="1535" b="1" dirty="0">
                <a:solidFill>
                  <a:srgbClr val="00712D"/>
                </a:solidFill>
                <a:latin typeface="Arial Bold"/>
                <a:ea typeface="Arial Bold"/>
                <a:cs typeface="Arial Bold"/>
                <a:sym typeface="Arial Bold"/>
              </a:rPr>
              <a:t>Team Meetings:</a:t>
            </a:r>
            <a:r>
              <a:rPr lang="en-US" sz="1535" dirty="0">
                <a:solidFill>
                  <a:srgbClr val="545454"/>
                </a:solidFill>
                <a:latin typeface="Arial"/>
                <a:ea typeface="Arial"/>
                <a:cs typeface="Arial"/>
                <a:sym typeface="Arial"/>
              </a:rPr>
              <a:t> Regular coordination among key stakeholders, including PPMS, Communitas Group, J.R. Paine and Associates, Sodo EFG Architecture, local Metis Construction Manager Armstrong Builders, and LMI.</a:t>
            </a:r>
          </a:p>
          <a:p>
            <a:pPr algn="l">
              <a:lnSpc>
                <a:spcPts val="1842"/>
              </a:lnSpc>
            </a:pPr>
            <a:endParaRPr lang="en-US" sz="1535" dirty="0">
              <a:solidFill>
                <a:srgbClr val="545454"/>
              </a:solidFill>
              <a:latin typeface="Arial"/>
              <a:ea typeface="Arial"/>
              <a:cs typeface="Arial"/>
              <a:sym typeface="Arial"/>
            </a:endParaRPr>
          </a:p>
          <a:p>
            <a:pPr marL="331428" lvl="1" indent="-165714" algn="l">
              <a:lnSpc>
                <a:spcPts val="1842"/>
              </a:lnSpc>
              <a:buFont typeface="Arial"/>
              <a:buChar char="•"/>
            </a:pPr>
            <a:r>
              <a:rPr lang="en-US" sz="1535" b="1" dirty="0">
                <a:solidFill>
                  <a:srgbClr val="00712D"/>
                </a:solidFill>
                <a:latin typeface="Arial Bold"/>
                <a:ea typeface="Arial Bold"/>
                <a:cs typeface="Arial Bold"/>
                <a:sym typeface="Arial Bold"/>
              </a:rPr>
              <a:t>Selected Local Construction Manager:</a:t>
            </a:r>
            <a:r>
              <a:rPr lang="en-US" sz="1535" dirty="0">
                <a:solidFill>
                  <a:srgbClr val="545454"/>
                </a:solidFill>
                <a:latin typeface="Arial"/>
                <a:ea typeface="Arial"/>
                <a:cs typeface="Arial"/>
                <a:sym typeface="Arial"/>
              </a:rPr>
              <a:t> Armstrong Builders, ensuring that local talent is leveraged while meeting energy performance targets.</a:t>
            </a:r>
          </a:p>
          <a:p>
            <a:pPr algn="l">
              <a:lnSpc>
                <a:spcPts val="1842"/>
              </a:lnSpc>
            </a:pPr>
            <a:endParaRPr lang="en-US" sz="1535" dirty="0">
              <a:solidFill>
                <a:srgbClr val="545454"/>
              </a:solidFill>
              <a:latin typeface="Arial"/>
              <a:ea typeface="Arial"/>
              <a:cs typeface="Arial"/>
              <a:sym typeface="Arial"/>
            </a:endParaRPr>
          </a:p>
          <a:p>
            <a:pPr marL="331428" lvl="1" indent="-165714" algn="l">
              <a:lnSpc>
                <a:spcPts val="1842"/>
              </a:lnSpc>
              <a:buFont typeface="Arial"/>
              <a:buChar char="•"/>
            </a:pPr>
            <a:r>
              <a:rPr lang="en-US" sz="1535" b="1" dirty="0">
                <a:solidFill>
                  <a:srgbClr val="00712D"/>
                </a:solidFill>
                <a:latin typeface="Arial Bold"/>
                <a:ea typeface="Arial Bold"/>
                <a:cs typeface="Arial Bold"/>
                <a:sym typeface="Arial Bold"/>
              </a:rPr>
              <a:t>Geotechnical Report Completed:</a:t>
            </a:r>
            <a:r>
              <a:rPr lang="en-US" sz="1535" dirty="0">
                <a:solidFill>
                  <a:srgbClr val="545454"/>
                </a:solidFill>
                <a:latin typeface="Arial"/>
                <a:ea typeface="Arial"/>
                <a:cs typeface="Arial"/>
                <a:sym typeface="Arial"/>
              </a:rPr>
              <a:t> Sept 2024. Positive findings confirmed stable land for the housing development.</a:t>
            </a:r>
          </a:p>
          <a:p>
            <a:pPr algn="l">
              <a:lnSpc>
                <a:spcPts val="1842"/>
              </a:lnSpc>
            </a:pPr>
            <a:endParaRPr lang="en-US" sz="1535" dirty="0">
              <a:solidFill>
                <a:srgbClr val="545454"/>
              </a:solidFill>
              <a:latin typeface="Arial"/>
              <a:ea typeface="Arial"/>
              <a:cs typeface="Arial"/>
              <a:sym typeface="Arial"/>
            </a:endParaRPr>
          </a:p>
          <a:p>
            <a:pPr marL="331428" lvl="1" indent="-165714" algn="l">
              <a:lnSpc>
                <a:spcPts val="1842"/>
              </a:lnSpc>
              <a:buFont typeface="Arial"/>
              <a:buChar char="•"/>
            </a:pPr>
            <a:r>
              <a:rPr lang="en-US" sz="1535" dirty="0">
                <a:solidFill>
                  <a:srgbClr val="00712D"/>
                </a:solidFill>
                <a:latin typeface="Arial"/>
                <a:ea typeface="Arial"/>
                <a:cs typeface="Arial"/>
                <a:sym typeface="Arial"/>
              </a:rPr>
              <a:t>T</a:t>
            </a:r>
            <a:r>
              <a:rPr lang="en-US" sz="1535" b="1" dirty="0">
                <a:solidFill>
                  <a:srgbClr val="00712D"/>
                </a:solidFill>
                <a:latin typeface="Arial Bold"/>
                <a:ea typeface="Arial Bold"/>
                <a:cs typeface="Arial Bold"/>
                <a:sym typeface="Arial Bold"/>
              </a:rPr>
              <a:t>eam Collaboration: </a:t>
            </a:r>
            <a:r>
              <a:rPr lang="en-US" sz="1535" dirty="0">
                <a:solidFill>
                  <a:srgbClr val="545454"/>
                </a:solidFill>
                <a:latin typeface="Arial"/>
                <a:ea typeface="Arial"/>
                <a:cs typeface="Arial"/>
                <a:sym typeface="Arial"/>
              </a:rPr>
              <a:t>Local council, contractors, architects, and LMI all working together to meet project goals.</a:t>
            </a:r>
          </a:p>
          <a:p>
            <a:pPr algn="l">
              <a:lnSpc>
                <a:spcPts val="1842"/>
              </a:lnSpc>
            </a:pPr>
            <a:endParaRPr lang="en-US" sz="1535" dirty="0">
              <a:solidFill>
                <a:srgbClr val="545454"/>
              </a:solidFill>
              <a:latin typeface="Arial"/>
              <a:ea typeface="Arial"/>
              <a:cs typeface="Arial"/>
              <a:sym typeface="Arial"/>
            </a:endParaRPr>
          </a:p>
          <a:p>
            <a:pPr marL="331428" lvl="1" indent="-165714" algn="l">
              <a:lnSpc>
                <a:spcPts val="1842"/>
              </a:lnSpc>
              <a:buFont typeface="Arial"/>
              <a:buChar char="•"/>
            </a:pPr>
            <a:r>
              <a:rPr lang="en-US" sz="1535" b="1" dirty="0">
                <a:solidFill>
                  <a:srgbClr val="00712D"/>
                </a:solidFill>
                <a:latin typeface="Arial Bold"/>
                <a:ea typeface="Arial Bold"/>
                <a:cs typeface="Arial Bold"/>
                <a:sym typeface="Arial Bold"/>
              </a:rPr>
              <a:t>Project Acknowledgement:</a:t>
            </a:r>
            <a:r>
              <a:rPr lang="en-US" sz="1535" dirty="0">
                <a:solidFill>
                  <a:srgbClr val="545454"/>
                </a:solidFill>
                <a:latin typeface="Arial"/>
                <a:ea typeface="Arial"/>
                <a:cs typeface="Arial"/>
                <a:sym typeface="Arial"/>
              </a:rPr>
              <a:t> Our team has been selected to present at the National Building Technologies and Community Awareness Roundtable hosted by </a:t>
            </a:r>
            <a:r>
              <a:rPr lang="en-US" sz="1535" dirty="0" err="1">
                <a:solidFill>
                  <a:srgbClr val="545454"/>
                </a:solidFill>
                <a:latin typeface="Arial"/>
                <a:ea typeface="Arial"/>
                <a:cs typeface="Arial"/>
                <a:sym typeface="Arial"/>
              </a:rPr>
              <a:t>NRCan</a:t>
            </a:r>
            <a:r>
              <a:rPr lang="en-US" sz="1535" dirty="0">
                <a:solidFill>
                  <a:srgbClr val="545454"/>
                </a:solidFill>
                <a:latin typeface="Arial"/>
                <a:ea typeface="Arial"/>
                <a:cs typeface="Arial"/>
                <a:sym typeface="Arial"/>
              </a:rPr>
              <a:t> on October 24, 2024.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4867275" y="2632752"/>
            <a:ext cx="0" cy="1340691"/>
          </a:xfrm>
          <a:prstGeom prst="line">
            <a:avLst/>
          </a:prstGeom>
          <a:ln w="19050" cap="flat">
            <a:solidFill>
              <a:srgbClr val="946C0A"/>
            </a:solidFill>
            <a:prstDash val="solid"/>
            <a:headEnd type="none" w="sm" len="sm"/>
            <a:tailEnd type="none" w="sm" len="sm"/>
          </a:ln>
        </p:spPr>
        <p:txBody>
          <a:bodyPr/>
          <a:lstStyle/>
          <a:p>
            <a:endParaRPr lang="en-US"/>
          </a:p>
        </p:txBody>
      </p:sp>
      <p:grpSp>
        <p:nvGrpSpPr>
          <p:cNvPr id="3" name="Group 3"/>
          <p:cNvGrpSpPr/>
          <p:nvPr/>
        </p:nvGrpSpPr>
        <p:grpSpPr>
          <a:xfrm>
            <a:off x="8122746" y="1099625"/>
            <a:ext cx="1798669" cy="485659"/>
            <a:chOff x="0" y="0"/>
            <a:chExt cx="666174" cy="179874"/>
          </a:xfrm>
        </p:grpSpPr>
        <p:sp>
          <p:nvSpPr>
            <p:cNvPr id="4" name="Freeform 4"/>
            <p:cNvSpPr/>
            <p:nvPr/>
          </p:nvSpPr>
          <p:spPr>
            <a:xfrm>
              <a:off x="0" y="0"/>
              <a:ext cx="666174" cy="179874"/>
            </a:xfrm>
            <a:custGeom>
              <a:avLst/>
              <a:gdLst/>
              <a:ahLst/>
              <a:cxnLst/>
              <a:rect l="l" t="t" r="r" b="b"/>
              <a:pathLst>
                <a:path w="666174" h="179874">
                  <a:moveTo>
                    <a:pt x="0" y="0"/>
                  </a:moveTo>
                  <a:lnTo>
                    <a:pt x="666174" y="0"/>
                  </a:lnTo>
                  <a:lnTo>
                    <a:pt x="666174" y="179874"/>
                  </a:lnTo>
                  <a:lnTo>
                    <a:pt x="0" y="179874"/>
                  </a:lnTo>
                  <a:close/>
                </a:path>
              </a:pathLst>
            </a:custGeom>
            <a:solidFill>
              <a:srgbClr val="00712D"/>
            </a:solidFill>
          </p:spPr>
          <p:txBody>
            <a:bodyPr/>
            <a:lstStyle/>
            <a:p>
              <a:endParaRPr lang="en-US"/>
            </a:p>
          </p:txBody>
        </p:sp>
        <p:sp>
          <p:nvSpPr>
            <p:cNvPr id="5" name="TextBox 5"/>
            <p:cNvSpPr txBox="1"/>
            <p:nvPr/>
          </p:nvSpPr>
          <p:spPr>
            <a:xfrm>
              <a:off x="0" y="-57150"/>
              <a:ext cx="666174" cy="237024"/>
            </a:xfrm>
            <a:prstGeom prst="rect">
              <a:avLst/>
            </a:prstGeom>
          </p:spPr>
          <p:txBody>
            <a:bodyPr lIns="50800" tIns="50800" rIns="50800" bIns="50800" rtlCol="0" anchor="ctr"/>
            <a:lstStyle/>
            <a:p>
              <a:pPr algn="ctr">
                <a:lnSpc>
                  <a:spcPts val="1960"/>
                </a:lnSpc>
              </a:pPr>
              <a:endParaRPr/>
            </a:p>
          </p:txBody>
        </p:sp>
      </p:grpSp>
      <p:grpSp>
        <p:nvGrpSpPr>
          <p:cNvPr id="6" name="Group 6"/>
          <p:cNvGrpSpPr/>
          <p:nvPr/>
        </p:nvGrpSpPr>
        <p:grpSpPr>
          <a:xfrm>
            <a:off x="9385871" y="5084401"/>
            <a:ext cx="1798669" cy="1171514"/>
            <a:chOff x="0" y="0"/>
            <a:chExt cx="666174" cy="433894"/>
          </a:xfrm>
        </p:grpSpPr>
        <p:sp>
          <p:nvSpPr>
            <p:cNvPr id="7" name="Freeform 7"/>
            <p:cNvSpPr/>
            <p:nvPr/>
          </p:nvSpPr>
          <p:spPr>
            <a:xfrm>
              <a:off x="0" y="0"/>
              <a:ext cx="666174" cy="433894"/>
            </a:xfrm>
            <a:custGeom>
              <a:avLst/>
              <a:gdLst/>
              <a:ahLst/>
              <a:cxnLst/>
              <a:rect l="l" t="t" r="r" b="b"/>
              <a:pathLst>
                <a:path w="666174" h="433894">
                  <a:moveTo>
                    <a:pt x="0" y="0"/>
                  </a:moveTo>
                  <a:lnTo>
                    <a:pt x="666174" y="0"/>
                  </a:lnTo>
                  <a:lnTo>
                    <a:pt x="666174" y="433894"/>
                  </a:lnTo>
                  <a:lnTo>
                    <a:pt x="0" y="433894"/>
                  </a:lnTo>
                  <a:close/>
                </a:path>
              </a:pathLst>
            </a:custGeom>
            <a:solidFill>
              <a:srgbClr val="00712D"/>
            </a:solidFill>
          </p:spPr>
          <p:txBody>
            <a:bodyPr/>
            <a:lstStyle/>
            <a:p>
              <a:endParaRPr lang="en-US"/>
            </a:p>
          </p:txBody>
        </p:sp>
        <p:sp>
          <p:nvSpPr>
            <p:cNvPr id="8" name="TextBox 8"/>
            <p:cNvSpPr txBox="1"/>
            <p:nvPr/>
          </p:nvSpPr>
          <p:spPr>
            <a:xfrm>
              <a:off x="0" y="-57150"/>
              <a:ext cx="666174" cy="491044"/>
            </a:xfrm>
            <a:prstGeom prst="rect">
              <a:avLst/>
            </a:prstGeom>
          </p:spPr>
          <p:txBody>
            <a:bodyPr lIns="50800" tIns="50800" rIns="50800" bIns="50800" rtlCol="0" anchor="ctr"/>
            <a:lstStyle/>
            <a:p>
              <a:pPr algn="ctr">
                <a:lnSpc>
                  <a:spcPts val="1960"/>
                </a:lnSpc>
              </a:pPr>
              <a:endParaRPr/>
            </a:p>
          </p:txBody>
        </p:sp>
      </p:grpSp>
      <p:sp>
        <p:nvSpPr>
          <p:cNvPr id="9" name="Freeform 9"/>
          <p:cNvSpPr/>
          <p:nvPr/>
        </p:nvSpPr>
        <p:spPr>
          <a:xfrm>
            <a:off x="5524500" y="3908294"/>
            <a:ext cx="5397822" cy="3598548"/>
          </a:xfrm>
          <a:custGeom>
            <a:avLst/>
            <a:gdLst/>
            <a:ahLst/>
            <a:cxnLst/>
            <a:rect l="l" t="t" r="r" b="b"/>
            <a:pathLst>
              <a:path w="5397822" h="3598548">
                <a:moveTo>
                  <a:pt x="0" y="0"/>
                </a:moveTo>
                <a:lnTo>
                  <a:pt x="5397822" y="0"/>
                </a:lnTo>
                <a:lnTo>
                  <a:pt x="5397822" y="3598548"/>
                </a:lnTo>
                <a:lnTo>
                  <a:pt x="0" y="3598548"/>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US"/>
          </a:p>
        </p:txBody>
      </p:sp>
      <p:sp>
        <p:nvSpPr>
          <p:cNvPr id="10" name="TextBox 10"/>
          <p:cNvSpPr txBox="1"/>
          <p:nvPr/>
        </p:nvSpPr>
        <p:spPr>
          <a:xfrm>
            <a:off x="920179" y="890108"/>
            <a:ext cx="6874307" cy="628650"/>
          </a:xfrm>
          <a:prstGeom prst="rect">
            <a:avLst/>
          </a:prstGeom>
        </p:spPr>
        <p:txBody>
          <a:bodyPr lIns="0" tIns="0" rIns="0" bIns="0" rtlCol="0" anchor="t">
            <a:spAutoFit/>
          </a:bodyPr>
          <a:lstStyle/>
          <a:p>
            <a:pPr algn="l">
              <a:lnSpc>
                <a:spcPts val="4956"/>
              </a:lnSpc>
            </a:pPr>
            <a:r>
              <a:rPr lang="en-US" sz="4130" b="1" dirty="0">
                <a:solidFill>
                  <a:srgbClr val="000000"/>
                </a:solidFill>
                <a:latin typeface="Montserrat Bold"/>
                <a:ea typeface="Montserrat Bold"/>
                <a:cs typeface="Montserrat Bold"/>
                <a:sym typeface="Montserrat Bold"/>
              </a:rPr>
              <a:t>FLOOR PLAN OVERVIEW</a:t>
            </a:r>
          </a:p>
        </p:txBody>
      </p:sp>
      <p:sp>
        <p:nvSpPr>
          <p:cNvPr id="11" name="TextBox 11"/>
          <p:cNvSpPr txBox="1"/>
          <p:nvPr/>
        </p:nvSpPr>
        <p:spPr>
          <a:xfrm>
            <a:off x="920179" y="2585127"/>
            <a:ext cx="3478136" cy="1013483"/>
          </a:xfrm>
          <a:prstGeom prst="rect">
            <a:avLst/>
          </a:prstGeom>
        </p:spPr>
        <p:txBody>
          <a:bodyPr lIns="0" tIns="0" rIns="0" bIns="0" rtlCol="0" anchor="t">
            <a:spAutoFit/>
          </a:bodyPr>
          <a:lstStyle/>
          <a:p>
            <a:pPr algn="l">
              <a:lnSpc>
                <a:spcPts val="2712"/>
              </a:lnSpc>
            </a:pPr>
            <a:r>
              <a:rPr lang="en-US" sz="2100" dirty="0">
                <a:solidFill>
                  <a:srgbClr val="545454"/>
                </a:solidFill>
                <a:latin typeface="Arial"/>
                <a:ea typeface="Arial"/>
                <a:cs typeface="Arial"/>
                <a:sym typeface="Arial"/>
              </a:rPr>
              <a:t>Presentation of the Preliminary Floor Plans developed for the project.</a:t>
            </a:r>
          </a:p>
        </p:txBody>
      </p:sp>
      <p:sp>
        <p:nvSpPr>
          <p:cNvPr id="12" name="TextBox 12"/>
          <p:cNvSpPr txBox="1"/>
          <p:nvPr/>
        </p:nvSpPr>
        <p:spPr>
          <a:xfrm>
            <a:off x="5334000" y="2585127"/>
            <a:ext cx="3478136" cy="1072473"/>
          </a:xfrm>
          <a:prstGeom prst="rect">
            <a:avLst/>
          </a:prstGeom>
        </p:spPr>
        <p:txBody>
          <a:bodyPr lIns="0" tIns="0" rIns="0" bIns="0" rtlCol="0" anchor="t">
            <a:spAutoFit/>
          </a:bodyPr>
          <a:lstStyle/>
          <a:p>
            <a:pPr algn="l">
              <a:lnSpc>
                <a:spcPts val="2712"/>
              </a:lnSpc>
            </a:pPr>
            <a:r>
              <a:rPr lang="en-US" sz="2260" dirty="0">
                <a:solidFill>
                  <a:srgbClr val="545454"/>
                </a:solidFill>
                <a:latin typeface="Arial"/>
                <a:ea typeface="Arial"/>
                <a:cs typeface="Arial"/>
                <a:sym typeface="Arial"/>
              </a:rPr>
              <a:t>Shows the layout of the detached homes and duplexes.</a:t>
            </a:r>
          </a:p>
        </p:txBody>
      </p:sp>
      <p:sp>
        <p:nvSpPr>
          <p:cNvPr id="13" name="TextBox 13"/>
          <p:cNvSpPr txBox="1"/>
          <p:nvPr/>
        </p:nvSpPr>
        <p:spPr>
          <a:xfrm>
            <a:off x="731520" y="4493790"/>
            <a:ext cx="3478136" cy="1762125"/>
          </a:xfrm>
          <a:prstGeom prst="rect">
            <a:avLst/>
          </a:prstGeom>
        </p:spPr>
        <p:txBody>
          <a:bodyPr lIns="0" tIns="0" rIns="0" bIns="0" rtlCol="0" anchor="t">
            <a:spAutoFit/>
          </a:bodyPr>
          <a:lstStyle/>
          <a:p>
            <a:pPr algn="ctr">
              <a:lnSpc>
                <a:spcPts val="2712"/>
              </a:lnSpc>
            </a:pPr>
            <a:r>
              <a:rPr lang="en-US" sz="2260" dirty="0">
                <a:solidFill>
                  <a:srgbClr val="545454"/>
                </a:solidFill>
                <a:latin typeface="Arial"/>
                <a:ea typeface="Arial"/>
                <a:cs typeface="Arial"/>
                <a:sym typeface="Arial"/>
              </a:rPr>
              <a:t>We’ve ensured floor plans align with the accessibility requirements and the adoption of energy-efficient</a:t>
            </a:r>
          </a:p>
          <a:p>
            <a:pPr algn="ctr">
              <a:lnSpc>
                <a:spcPts val="2712"/>
              </a:lnSpc>
            </a:pPr>
            <a:r>
              <a:rPr lang="en-US" sz="2260" dirty="0">
                <a:solidFill>
                  <a:srgbClr val="545454"/>
                </a:solidFill>
                <a:latin typeface="Arial"/>
                <a:ea typeface="Arial"/>
                <a:cs typeface="Arial"/>
                <a:sym typeface="Arial"/>
              </a:rPr>
              <a:t>design principles.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9281" y="-988933"/>
            <a:ext cx="1798669" cy="3372919"/>
            <a:chOff x="0" y="0"/>
            <a:chExt cx="666174" cy="1249229"/>
          </a:xfrm>
        </p:grpSpPr>
        <p:sp>
          <p:nvSpPr>
            <p:cNvPr id="3" name="Freeform 3"/>
            <p:cNvSpPr/>
            <p:nvPr/>
          </p:nvSpPr>
          <p:spPr>
            <a:xfrm>
              <a:off x="0" y="0"/>
              <a:ext cx="666174" cy="1249229"/>
            </a:xfrm>
            <a:custGeom>
              <a:avLst/>
              <a:gdLst/>
              <a:ahLst/>
              <a:cxnLst/>
              <a:rect l="l" t="t" r="r" b="b"/>
              <a:pathLst>
                <a:path w="666174" h="1249229">
                  <a:moveTo>
                    <a:pt x="0" y="0"/>
                  </a:moveTo>
                  <a:lnTo>
                    <a:pt x="666174" y="0"/>
                  </a:lnTo>
                  <a:lnTo>
                    <a:pt x="666174" y="1249229"/>
                  </a:lnTo>
                  <a:lnTo>
                    <a:pt x="0" y="1249229"/>
                  </a:lnTo>
                  <a:close/>
                </a:path>
              </a:pathLst>
            </a:custGeom>
            <a:solidFill>
              <a:srgbClr val="00712D"/>
            </a:solidFill>
          </p:spPr>
          <p:txBody>
            <a:bodyPr/>
            <a:lstStyle/>
            <a:p>
              <a:endParaRPr lang="en-US"/>
            </a:p>
          </p:txBody>
        </p:sp>
        <p:sp>
          <p:nvSpPr>
            <p:cNvPr id="4" name="TextBox 4"/>
            <p:cNvSpPr txBox="1"/>
            <p:nvPr/>
          </p:nvSpPr>
          <p:spPr>
            <a:xfrm>
              <a:off x="0" y="-57150"/>
              <a:ext cx="666174" cy="1306379"/>
            </a:xfrm>
            <a:prstGeom prst="rect">
              <a:avLst/>
            </a:prstGeom>
          </p:spPr>
          <p:txBody>
            <a:bodyPr lIns="50800" tIns="50800" rIns="50800" bIns="50800" rtlCol="0" anchor="ctr"/>
            <a:lstStyle/>
            <a:p>
              <a:pPr algn="ctr">
                <a:lnSpc>
                  <a:spcPts val="1960"/>
                </a:lnSpc>
              </a:pPr>
              <a:endParaRPr/>
            </a:p>
          </p:txBody>
        </p:sp>
      </p:grpSp>
      <p:grpSp>
        <p:nvGrpSpPr>
          <p:cNvPr id="5" name="Group 5"/>
          <p:cNvGrpSpPr/>
          <p:nvPr/>
        </p:nvGrpSpPr>
        <p:grpSpPr>
          <a:xfrm>
            <a:off x="1029388" y="-920946"/>
            <a:ext cx="9299531" cy="3304931"/>
            <a:chOff x="0" y="0"/>
            <a:chExt cx="2026042" cy="720029"/>
          </a:xfrm>
        </p:grpSpPr>
        <p:sp>
          <p:nvSpPr>
            <p:cNvPr id="6" name="Freeform 6"/>
            <p:cNvSpPr/>
            <p:nvPr/>
          </p:nvSpPr>
          <p:spPr>
            <a:xfrm>
              <a:off x="0" y="0"/>
              <a:ext cx="2026042" cy="720029"/>
            </a:xfrm>
            <a:custGeom>
              <a:avLst/>
              <a:gdLst/>
              <a:ahLst/>
              <a:cxnLst/>
              <a:rect l="l" t="t" r="r" b="b"/>
              <a:pathLst>
                <a:path w="2026042" h="720029">
                  <a:moveTo>
                    <a:pt x="13320" y="0"/>
                  </a:moveTo>
                  <a:lnTo>
                    <a:pt x="2012722" y="0"/>
                  </a:lnTo>
                  <a:cubicBezTo>
                    <a:pt x="2020078" y="0"/>
                    <a:pt x="2026042" y="5964"/>
                    <a:pt x="2026042" y="13320"/>
                  </a:cubicBezTo>
                  <a:lnTo>
                    <a:pt x="2026042" y="706708"/>
                  </a:lnTo>
                  <a:cubicBezTo>
                    <a:pt x="2026042" y="710241"/>
                    <a:pt x="2024638" y="713629"/>
                    <a:pt x="2022140" y="716127"/>
                  </a:cubicBezTo>
                  <a:cubicBezTo>
                    <a:pt x="2019642" y="718625"/>
                    <a:pt x="2016254" y="720029"/>
                    <a:pt x="2012722" y="720029"/>
                  </a:cubicBezTo>
                  <a:lnTo>
                    <a:pt x="13320" y="720029"/>
                  </a:lnTo>
                  <a:cubicBezTo>
                    <a:pt x="5964" y="720029"/>
                    <a:pt x="0" y="714065"/>
                    <a:pt x="0" y="706708"/>
                  </a:cubicBezTo>
                  <a:lnTo>
                    <a:pt x="0" y="13320"/>
                  </a:lnTo>
                  <a:cubicBezTo>
                    <a:pt x="0" y="9787"/>
                    <a:pt x="1403" y="6399"/>
                    <a:pt x="3901" y="3901"/>
                  </a:cubicBezTo>
                  <a:cubicBezTo>
                    <a:pt x="6399" y="1403"/>
                    <a:pt x="9787" y="0"/>
                    <a:pt x="13320" y="0"/>
                  </a:cubicBezTo>
                  <a:close/>
                </a:path>
              </a:pathLst>
            </a:custGeom>
            <a:blipFill>
              <a:blip r:embed="rId2"/>
              <a:stretch>
                <a:fillRect t="-29139" b="-29139"/>
              </a:stretch>
            </a:blipFill>
            <a:ln cap="sq">
              <a:noFill/>
              <a:prstDash val="solid"/>
              <a:miter/>
            </a:ln>
          </p:spPr>
          <p:txBody>
            <a:bodyPr/>
            <a:lstStyle/>
            <a:p>
              <a:endParaRPr lang="en-US"/>
            </a:p>
          </p:txBody>
        </p:sp>
      </p:grpSp>
      <p:grpSp>
        <p:nvGrpSpPr>
          <p:cNvPr id="7" name="Group 7"/>
          <p:cNvGrpSpPr/>
          <p:nvPr/>
        </p:nvGrpSpPr>
        <p:grpSpPr>
          <a:xfrm>
            <a:off x="-77795" y="1377038"/>
            <a:ext cx="1798669" cy="388608"/>
            <a:chOff x="0" y="0"/>
            <a:chExt cx="666174" cy="143929"/>
          </a:xfrm>
        </p:grpSpPr>
        <p:sp>
          <p:nvSpPr>
            <p:cNvPr id="8" name="Freeform 8"/>
            <p:cNvSpPr/>
            <p:nvPr/>
          </p:nvSpPr>
          <p:spPr>
            <a:xfrm>
              <a:off x="0" y="0"/>
              <a:ext cx="666174" cy="143929"/>
            </a:xfrm>
            <a:custGeom>
              <a:avLst/>
              <a:gdLst/>
              <a:ahLst/>
              <a:cxnLst/>
              <a:rect l="l" t="t" r="r" b="b"/>
              <a:pathLst>
                <a:path w="666174" h="143929">
                  <a:moveTo>
                    <a:pt x="0" y="0"/>
                  </a:moveTo>
                  <a:lnTo>
                    <a:pt x="666174" y="0"/>
                  </a:lnTo>
                  <a:lnTo>
                    <a:pt x="666174" y="143929"/>
                  </a:lnTo>
                  <a:lnTo>
                    <a:pt x="0" y="143929"/>
                  </a:lnTo>
                  <a:close/>
                </a:path>
              </a:pathLst>
            </a:custGeom>
            <a:solidFill>
              <a:srgbClr val="FFFFFF"/>
            </a:solidFill>
          </p:spPr>
          <p:txBody>
            <a:bodyPr/>
            <a:lstStyle/>
            <a:p>
              <a:endParaRPr lang="en-US"/>
            </a:p>
          </p:txBody>
        </p:sp>
        <p:sp>
          <p:nvSpPr>
            <p:cNvPr id="9" name="TextBox 9"/>
            <p:cNvSpPr txBox="1"/>
            <p:nvPr/>
          </p:nvSpPr>
          <p:spPr>
            <a:xfrm>
              <a:off x="0" y="-57150"/>
              <a:ext cx="666174" cy="201079"/>
            </a:xfrm>
            <a:prstGeom prst="rect">
              <a:avLst/>
            </a:prstGeom>
          </p:spPr>
          <p:txBody>
            <a:bodyPr lIns="50800" tIns="50800" rIns="50800" bIns="50800" rtlCol="0" anchor="ctr"/>
            <a:lstStyle/>
            <a:p>
              <a:pPr algn="ctr">
                <a:lnSpc>
                  <a:spcPts val="1960"/>
                </a:lnSpc>
              </a:pPr>
              <a:endParaRPr/>
            </a:p>
          </p:txBody>
        </p:sp>
      </p:grpSp>
      <p:sp>
        <p:nvSpPr>
          <p:cNvPr id="10" name="TextBox 10"/>
          <p:cNvSpPr txBox="1"/>
          <p:nvPr/>
        </p:nvSpPr>
        <p:spPr>
          <a:xfrm>
            <a:off x="1651865" y="2695575"/>
            <a:ext cx="6449870" cy="962025"/>
          </a:xfrm>
          <a:prstGeom prst="rect">
            <a:avLst/>
          </a:prstGeom>
        </p:spPr>
        <p:txBody>
          <a:bodyPr lIns="0" tIns="0" rIns="0" bIns="0" rtlCol="0" anchor="t">
            <a:spAutoFit/>
          </a:bodyPr>
          <a:lstStyle/>
          <a:p>
            <a:pPr algn="ctr">
              <a:lnSpc>
                <a:spcPts val="3876"/>
              </a:lnSpc>
            </a:pPr>
            <a:r>
              <a:rPr lang="en-US" sz="3230" b="1">
                <a:solidFill>
                  <a:srgbClr val="000000"/>
                </a:solidFill>
                <a:latin typeface="Montserrat Bold"/>
                <a:ea typeface="Montserrat Bold"/>
                <a:cs typeface="Montserrat Bold"/>
                <a:sym typeface="Montserrat Bold"/>
              </a:rPr>
              <a:t>INTRODUCTION TO ENERGY EFFICIENCY</a:t>
            </a:r>
          </a:p>
        </p:txBody>
      </p:sp>
      <p:sp>
        <p:nvSpPr>
          <p:cNvPr id="11" name="TextBox 11"/>
          <p:cNvSpPr txBox="1"/>
          <p:nvPr/>
        </p:nvSpPr>
        <p:spPr>
          <a:xfrm>
            <a:off x="731520" y="4467908"/>
            <a:ext cx="8290560" cy="652805"/>
          </a:xfrm>
          <a:prstGeom prst="rect">
            <a:avLst/>
          </a:prstGeom>
        </p:spPr>
        <p:txBody>
          <a:bodyPr lIns="0" tIns="0" rIns="0" bIns="0" rtlCol="0" anchor="t">
            <a:spAutoFit/>
          </a:bodyPr>
          <a:lstStyle/>
          <a:p>
            <a:pPr algn="l">
              <a:lnSpc>
                <a:spcPts val="2442"/>
              </a:lnSpc>
            </a:pPr>
            <a:r>
              <a:rPr lang="en-US" sz="2035">
                <a:solidFill>
                  <a:srgbClr val="545454"/>
                </a:solidFill>
                <a:latin typeface="Arial"/>
                <a:ea typeface="Arial"/>
                <a:cs typeface="Arial"/>
                <a:sym typeface="Arial"/>
              </a:rPr>
              <a:t>The ability to use less energy to provide the same service or obtain the same result.</a:t>
            </a:r>
          </a:p>
        </p:txBody>
      </p:sp>
      <p:sp>
        <p:nvSpPr>
          <p:cNvPr id="12" name="TextBox 12"/>
          <p:cNvSpPr txBox="1"/>
          <p:nvPr/>
        </p:nvSpPr>
        <p:spPr>
          <a:xfrm>
            <a:off x="731520" y="3990816"/>
            <a:ext cx="4932417" cy="333375"/>
          </a:xfrm>
          <a:prstGeom prst="rect">
            <a:avLst/>
          </a:prstGeom>
        </p:spPr>
        <p:txBody>
          <a:bodyPr lIns="0" tIns="0" rIns="0" bIns="0" rtlCol="0" anchor="t">
            <a:spAutoFit/>
          </a:bodyPr>
          <a:lstStyle/>
          <a:p>
            <a:pPr algn="l">
              <a:lnSpc>
                <a:spcPts val="2314"/>
              </a:lnSpc>
            </a:pPr>
            <a:r>
              <a:rPr lang="en-US" sz="1928" b="1">
                <a:solidFill>
                  <a:srgbClr val="00712D"/>
                </a:solidFill>
                <a:latin typeface="Arial Bold"/>
                <a:ea typeface="Arial Bold"/>
                <a:cs typeface="Arial Bold"/>
                <a:sym typeface="Arial Bold"/>
              </a:rPr>
              <a:t>ENERGY EFFICIENCY DEFINITION:</a:t>
            </a:r>
          </a:p>
        </p:txBody>
      </p:sp>
      <p:sp>
        <p:nvSpPr>
          <p:cNvPr id="13" name="TextBox 13"/>
          <p:cNvSpPr txBox="1"/>
          <p:nvPr/>
        </p:nvSpPr>
        <p:spPr>
          <a:xfrm>
            <a:off x="731520" y="5739839"/>
            <a:ext cx="8290560" cy="1257986"/>
          </a:xfrm>
          <a:prstGeom prst="rect">
            <a:avLst/>
          </a:prstGeom>
        </p:spPr>
        <p:txBody>
          <a:bodyPr lIns="0" tIns="0" rIns="0" bIns="0" rtlCol="0" anchor="t">
            <a:spAutoFit/>
          </a:bodyPr>
          <a:lstStyle/>
          <a:p>
            <a:pPr algn="l">
              <a:lnSpc>
                <a:spcPts val="2442"/>
              </a:lnSpc>
            </a:pPr>
            <a:r>
              <a:rPr lang="en-US" sz="2035">
                <a:solidFill>
                  <a:srgbClr val="545454"/>
                </a:solidFill>
                <a:latin typeface="Arial"/>
                <a:ea typeface="Arial"/>
                <a:cs typeface="Arial"/>
                <a:sym typeface="Arial"/>
              </a:rPr>
              <a:t>o Reduces energy bills.</a:t>
            </a:r>
          </a:p>
          <a:p>
            <a:pPr algn="l">
              <a:lnSpc>
                <a:spcPts val="2442"/>
              </a:lnSpc>
            </a:pPr>
            <a:r>
              <a:rPr lang="en-US" sz="2035">
                <a:solidFill>
                  <a:srgbClr val="545454"/>
                </a:solidFill>
                <a:latin typeface="Arial"/>
                <a:ea typeface="Arial"/>
                <a:cs typeface="Arial"/>
                <a:sym typeface="Arial"/>
              </a:rPr>
              <a:t>o Lowers carbon emissions.</a:t>
            </a:r>
          </a:p>
          <a:p>
            <a:pPr algn="l">
              <a:lnSpc>
                <a:spcPts val="2442"/>
              </a:lnSpc>
            </a:pPr>
            <a:r>
              <a:rPr lang="en-US" sz="2035">
                <a:solidFill>
                  <a:srgbClr val="545454"/>
                </a:solidFill>
                <a:latin typeface="Arial"/>
                <a:ea typeface="Arial"/>
                <a:cs typeface="Arial"/>
                <a:sym typeface="Arial"/>
              </a:rPr>
              <a:t>o Improves indoor comfort and air quality.</a:t>
            </a:r>
          </a:p>
          <a:p>
            <a:pPr algn="l">
              <a:lnSpc>
                <a:spcPts val="2442"/>
              </a:lnSpc>
            </a:pPr>
            <a:r>
              <a:rPr lang="en-US" sz="2035">
                <a:solidFill>
                  <a:srgbClr val="545454"/>
                </a:solidFill>
                <a:latin typeface="Arial"/>
                <a:ea typeface="Arial"/>
                <a:cs typeface="Arial"/>
                <a:sym typeface="Arial"/>
              </a:rPr>
              <a:t>o Contributes to long-term sustainability goals.</a:t>
            </a:r>
          </a:p>
        </p:txBody>
      </p:sp>
      <p:sp>
        <p:nvSpPr>
          <p:cNvPr id="14" name="TextBox 14"/>
          <p:cNvSpPr txBox="1"/>
          <p:nvPr/>
        </p:nvSpPr>
        <p:spPr>
          <a:xfrm>
            <a:off x="731520" y="5263589"/>
            <a:ext cx="4932417" cy="333375"/>
          </a:xfrm>
          <a:prstGeom prst="rect">
            <a:avLst/>
          </a:prstGeom>
        </p:spPr>
        <p:txBody>
          <a:bodyPr lIns="0" tIns="0" rIns="0" bIns="0" rtlCol="0" anchor="t">
            <a:spAutoFit/>
          </a:bodyPr>
          <a:lstStyle/>
          <a:p>
            <a:pPr algn="l">
              <a:lnSpc>
                <a:spcPts val="2314"/>
              </a:lnSpc>
            </a:pPr>
            <a:r>
              <a:rPr lang="en-US" sz="1928" b="1">
                <a:solidFill>
                  <a:srgbClr val="00712D"/>
                </a:solidFill>
                <a:latin typeface="Arial Bold"/>
                <a:ea typeface="Arial Bold"/>
                <a:cs typeface="Arial Bold"/>
                <a:sym typeface="Arial Bold"/>
              </a:rPr>
              <a:t>WHY ENERGY EFFICIENCY MATTERS: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77742" y="2690304"/>
            <a:ext cx="2407513" cy="2667369"/>
            <a:chOff x="0" y="0"/>
            <a:chExt cx="524513" cy="581126"/>
          </a:xfrm>
        </p:grpSpPr>
        <p:sp>
          <p:nvSpPr>
            <p:cNvPr id="3" name="Freeform 3"/>
            <p:cNvSpPr/>
            <p:nvPr/>
          </p:nvSpPr>
          <p:spPr>
            <a:xfrm>
              <a:off x="0" y="0"/>
              <a:ext cx="524513" cy="581126"/>
            </a:xfrm>
            <a:custGeom>
              <a:avLst/>
              <a:gdLst/>
              <a:ahLst/>
              <a:cxnLst/>
              <a:rect l="l" t="t" r="r" b="b"/>
              <a:pathLst>
                <a:path w="524513" h="581126">
                  <a:moveTo>
                    <a:pt x="51452" y="0"/>
                  </a:moveTo>
                  <a:lnTo>
                    <a:pt x="473061" y="0"/>
                  </a:lnTo>
                  <a:cubicBezTo>
                    <a:pt x="486707" y="0"/>
                    <a:pt x="499794" y="5421"/>
                    <a:pt x="509443" y="15070"/>
                  </a:cubicBezTo>
                  <a:cubicBezTo>
                    <a:pt x="519092" y="24719"/>
                    <a:pt x="524513" y="37806"/>
                    <a:pt x="524513" y="51452"/>
                  </a:cubicBezTo>
                  <a:lnTo>
                    <a:pt x="524513" y="529674"/>
                  </a:lnTo>
                  <a:cubicBezTo>
                    <a:pt x="524513" y="543320"/>
                    <a:pt x="519092" y="556407"/>
                    <a:pt x="509443" y="566056"/>
                  </a:cubicBezTo>
                  <a:cubicBezTo>
                    <a:pt x="499794" y="575705"/>
                    <a:pt x="486707" y="581126"/>
                    <a:pt x="473061" y="581126"/>
                  </a:cubicBezTo>
                  <a:lnTo>
                    <a:pt x="51452" y="581126"/>
                  </a:lnTo>
                  <a:cubicBezTo>
                    <a:pt x="37806" y="581126"/>
                    <a:pt x="24719" y="575705"/>
                    <a:pt x="15070" y="566056"/>
                  </a:cubicBezTo>
                  <a:cubicBezTo>
                    <a:pt x="5421" y="556407"/>
                    <a:pt x="0" y="543320"/>
                    <a:pt x="0" y="529674"/>
                  </a:cubicBezTo>
                  <a:lnTo>
                    <a:pt x="0" y="51452"/>
                  </a:lnTo>
                  <a:cubicBezTo>
                    <a:pt x="0" y="37806"/>
                    <a:pt x="5421" y="24719"/>
                    <a:pt x="15070" y="15070"/>
                  </a:cubicBezTo>
                  <a:cubicBezTo>
                    <a:pt x="24719" y="5421"/>
                    <a:pt x="37806" y="0"/>
                    <a:pt x="51452" y="0"/>
                  </a:cubicBezTo>
                  <a:close/>
                </a:path>
              </a:pathLst>
            </a:custGeom>
            <a:blipFill>
              <a:blip r:embed="rId2"/>
              <a:stretch>
                <a:fillRect l="-48702" r="-48702"/>
              </a:stretch>
            </a:blipFill>
          </p:spPr>
          <p:txBody>
            <a:bodyPr/>
            <a:lstStyle/>
            <a:p>
              <a:endParaRPr lang="en-US"/>
            </a:p>
          </p:txBody>
        </p:sp>
      </p:grpSp>
      <p:grpSp>
        <p:nvGrpSpPr>
          <p:cNvPr id="4" name="Group 4"/>
          <p:cNvGrpSpPr/>
          <p:nvPr/>
        </p:nvGrpSpPr>
        <p:grpSpPr>
          <a:xfrm>
            <a:off x="-618289" y="0"/>
            <a:ext cx="1349809" cy="740690"/>
            <a:chOff x="0" y="0"/>
            <a:chExt cx="499929" cy="274329"/>
          </a:xfrm>
        </p:grpSpPr>
        <p:sp>
          <p:nvSpPr>
            <p:cNvPr id="5" name="Freeform 5"/>
            <p:cNvSpPr/>
            <p:nvPr/>
          </p:nvSpPr>
          <p:spPr>
            <a:xfrm>
              <a:off x="0" y="0"/>
              <a:ext cx="499929" cy="274329"/>
            </a:xfrm>
            <a:custGeom>
              <a:avLst/>
              <a:gdLst/>
              <a:ahLst/>
              <a:cxnLst/>
              <a:rect l="l" t="t" r="r" b="b"/>
              <a:pathLst>
                <a:path w="499929" h="274329">
                  <a:moveTo>
                    <a:pt x="0" y="0"/>
                  </a:moveTo>
                  <a:lnTo>
                    <a:pt x="499929" y="0"/>
                  </a:lnTo>
                  <a:lnTo>
                    <a:pt x="499929" y="274329"/>
                  </a:lnTo>
                  <a:lnTo>
                    <a:pt x="0" y="274329"/>
                  </a:lnTo>
                  <a:close/>
                </a:path>
              </a:pathLst>
            </a:custGeom>
            <a:solidFill>
              <a:srgbClr val="D5ED9F"/>
            </a:solidFill>
          </p:spPr>
          <p:txBody>
            <a:bodyPr/>
            <a:lstStyle/>
            <a:p>
              <a:endParaRPr lang="en-US"/>
            </a:p>
          </p:txBody>
        </p:sp>
        <p:sp>
          <p:nvSpPr>
            <p:cNvPr id="6" name="TextBox 6"/>
            <p:cNvSpPr txBox="1"/>
            <p:nvPr/>
          </p:nvSpPr>
          <p:spPr>
            <a:xfrm>
              <a:off x="0" y="-57150"/>
              <a:ext cx="499929" cy="331479"/>
            </a:xfrm>
            <a:prstGeom prst="rect">
              <a:avLst/>
            </a:prstGeom>
          </p:spPr>
          <p:txBody>
            <a:bodyPr lIns="50800" tIns="50800" rIns="50800" bIns="50800" rtlCol="0" anchor="ctr"/>
            <a:lstStyle/>
            <a:p>
              <a:pPr algn="ctr">
                <a:lnSpc>
                  <a:spcPts val="1960"/>
                </a:lnSpc>
              </a:pPr>
              <a:endParaRPr/>
            </a:p>
          </p:txBody>
        </p:sp>
      </p:grpSp>
      <p:sp>
        <p:nvSpPr>
          <p:cNvPr id="7" name="TextBox 7"/>
          <p:cNvSpPr txBox="1"/>
          <p:nvPr/>
        </p:nvSpPr>
        <p:spPr>
          <a:xfrm>
            <a:off x="1140768" y="710417"/>
            <a:ext cx="7895306" cy="971550"/>
          </a:xfrm>
          <a:prstGeom prst="rect">
            <a:avLst/>
          </a:prstGeom>
        </p:spPr>
        <p:txBody>
          <a:bodyPr lIns="0" tIns="0" rIns="0" bIns="0" rtlCol="0" anchor="t">
            <a:spAutoFit/>
          </a:bodyPr>
          <a:lstStyle/>
          <a:p>
            <a:pPr algn="ctr">
              <a:lnSpc>
                <a:spcPts val="3834"/>
              </a:lnSpc>
            </a:pPr>
            <a:r>
              <a:rPr lang="en-US" sz="3195" b="1">
                <a:solidFill>
                  <a:srgbClr val="000000"/>
                </a:solidFill>
                <a:latin typeface="Montserrat Bold"/>
                <a:ea typeface="Montserrat Bold"/>
                <a:cs typeface="Montserrat Bold"/>
                <a:sym typeface="Montserrat Bold"/>
              </a:rPr>
              <a:t>ENERGY EFFICIENCY TIERS OVERVIEW</a:t>
            </a:r>
          </a:p>
        </p:txBody>
      </p:sp>
      <p:sp>
        <p:nvSpPr>
          <p:cNvPr id="8" name="TextBox 8"/>
          <p:cNvSpPr txBox="1"/>
          <p:nvPr/>
        </p:nvSpPr>
        <p:spPr>
          <a:xfrm>
            <a:off x="907485" y="2148692"/>
            <a:ext cx="1260257" cy="333375"/>
          </a:xfrm>
          <a:prstGeom prst="rect">
            <a:avLst/>
          </a:prstGeom>
        </p:spPr>
        <p:txBody>
          <a:bodyPr lIns="0" tIns="0" rIns="0" bIns="0" rtlCol="0" anchor="t">
            <a:spAutoFit/>
          </a:bodyPr>
          <a:lstStyle/>
          <a:p>
            <a:pPr algn="l">
              <a:lnSpc>
                <a:spcPts val="2654"/>
              </a:lnSpc>
            </a:pPr>
            <a:r>
              <a:rPr lang="en-US" sz="2212" b="1">
                <a:solidFill>
                  <a:srgbClr val="00712D"/>
                </a:solidFill>
                <a:latin typeface="Montserrat Bold"/>
                <a:ea typeface="Montserrat Bold"/>
                <a:cs typeface="Montserrat Bold"/>
                <a:sym typeface="Montserrat Bold"/>
              </a:rPr>
              <a:t>TIER 1</a:t>
            </a:r>
          </a:p>
        </p:txBody>
      </p:sp>
      <p:sp>
        <p:nvSpPr>
          <p:cNvPr id="9" name="TextBox 9"/>
          <p:cNvSpPr txBox="1"/>
          <p:nvPr/>
        </p:nvSpPr>
        <p:spPr>
          <a:xfrm>
            <a:off x="1976921" y="2110592"/>
            <a:ext cx="5412197" cy="552450"/>
          </a:xfrm>
          <a:prstGeom prst="rect">
            <a:avLst/>
          </a:prstGeom>
        </p:spPr>
        <p:txBody>
          <a:bodyPr lIns="0" tIns="0" rIns="0" bIns="0" rtlCol="0" anchor="t">
            <a:spAutoFit/>
          </a:bodyPr>
          <a:lstStyle/>
          <a:p>
            <a:pPr algn="l">
              <a:lnSpc>
                <a:spcPts val="2033"/>
              </a:lnSpc>
            </a:pPr>
            <a:r>
              <a:rPr lang="en-US" sz="1694">
                <a:solidFill>
                  <a:srgbClr val="545454"/>
                </a:solidFill>
                <a:latin typeface="Arial"/>
                <a:ea typeface="Arial"/>
                <a:cs typeface="Arial"/>
                <a:sym typeface="Arial"/>
              </a:rPr>
              <a:t>Baseline compliance with the minimum energy efficiency requirements.</a:t>
            </a:r>
          </a:p>
        </p:txBody>
      </p:sp>
      <p:sp>
        <p:nvSpPr>
          <p:cNvPr id="10" name="TextBox 10"/>
          <p:cNvSpPr txBox="1"/>
          <p:nvPr/>
        </p:nvSpPr>
        <p:spPr>
          <a:xfrm>
            <a:off x="907485" y="2814479"/>
            <a:ext cx="969587" cy="333375"/>
          </a:xfrm>
          <a:prstGeom prst="rect">
            <a:avLst/>
          </a:prstGeom>
        </p:spPr>
        <p:txBody>
          <a:bodyPr lIns="0" tIns="0" rIns="0" bIns="0" rtlCol="0" anchor="t">
            <a:spAutoFit/>
          </a:bodyPr>
          <a:lstStyle/>
          <a:p>
            <a:pPr algn="l">
              <a:lnSpc>
                <a:spcPts val="2654"/>
              </a:lnSpc>
            </a:pPr>
            <a:r>
              <a:rPr lang="en-US" sz="2212" b="1">
                <a:solidFill>
                  <a:srgbClr val="00712D"/>
                </a:solidFill>
                <a:latin typeface="Montserrat Bold"/>
                <a:ea typeface="Montserrat Bold"/>
                <a:cs typeface="Montserrat Bold"/>
                <a:sym typeface="Montserrat Bold"/>
              </a:rPr>
              <a:t>TIER 2</a:t>
            </a:r>
          </a:p>
        </p:txBody>
      </p:sp>
      <p:sp>
        <p:nvSpPr>
          <p:cNvPr id="11" name="TextBox 11"/>
          <p:cNvSpPr txBox="1"/>
          <p:nvPr/>
        </p:nvSpPr>
        <p:spPr>
          <a:xfrm>
            <a:off x="1976921" y="2776379"/>
            <a:ext cx="5412197" cy="552450"/>
          </a:xfrm>
          <a:prstGeom prst="rect">
            <a:avLst/>
          </a:prstGeom>
        </p:spPr>
        <p:txBody>
          <a:bodyPr lIns="0" tIns="0" rIns="0" bIns="0" rtlCol="0" anchor="t">
            <a:spAutoFit/>
          </a:bodyPr>
          <a:lstStyle/>
          <a:p>
            <a:pPr algn="l">
              <a:lnSpc>
                <a:spcPts val="2033"/>
              </a:lnSpc>
            </a:pPr>
            <a:r>
              <a:rPr lang="en-US" sz="1694">
                <a:solidFill>
                  <a:srgbClr val="545454"/>
                </a:solidFill>
                <a:latin typeface="Arial"/>
                <a:ea typeface="Arial"/>
                <a:cs typeface="Arial"/>
                <a:sym typeface="Arial"/>
              </a:rPr>
              <a:t>Offers a 15-20% improvement in energy performance compared to Tier 1.</a:t>
            </a:r>
          </a:p>
        </p:txBody>
      </p:sp>
      <p:sp>
        <p:nvSpPr>
          <p:cNvPr id="12" name="TextBox 12"/>
          <p:cNvSpPr txBox="1"/>
          <p:nvPr/>
        </p:nvSpPr>
        <p:spPr>
          <a:xfrm>
            <a:off x="907485" y="3603154"/>
            <a:ext cx="1260257" cy="333375"/>
          </a:xfrm>
          <a:prstGeom prst="rect">
            <a:avLst/>
          </a:prstGeom>
        </p:spPr>
        <p:txBody>
          <a:bodyPr lIns="0" tIns="0" rIns="0" bIns="0" rtlCol="0" anchor="t">
            <a:spAutoFit/>
          </a:bodyPr>
          <a:lstStyle/>
          <a:p>
            <a:pPr algn="l">
              <a:lnSpc>
                <a:spcPts val="2654"/>
              </a:lnSpc>
            </a:pPr>
            <a:r>
              <a:rPr lang="en-US" sz="2212" b="1">
                <a:solidFill>
                  <a:srgbClr val="00712D"/>
                </a:solidFill>
                <a:latin typeface="Montserrat Bold"/>
                <a:ea typeface="Montserrat Bold"/>
                <a:cs typeface="Montserrat Bold"/>
                <a:sym typeface="Montserrat Bold"/>
              </a:rPr>
              <a:t>TIER 3</a:t>
            </a:r>
          </a:p>
        </p:txBody>
      </p:sp>
      <p:sp>
        <p:nvSpPr>
          <p:cNvPr id="13" name="TextBox 13"/>
          <p:cNvSpPr txBox="1"/>
          <p:nvPr/>
        </p:nvSpPr>
        <p:spPr>
          <a:xfrm>
            <a:off x="1976921" y="3565054"/>
            <a:ext cx="5412197" cy="809625"/>
          </a:xfrm>
          <a:prstGeom prst="rect">
            <a:avLst/>
          </a:prstGeom>
        </p:spPr>
        <p:txBody>
          <a:bodyPr lIns="0" tIns="0" rIns="0" bIns="0" rtlCol="0" anchor="t">
            <a:spAutoFit/>
          </a:bodyPr>
          <a:lstStyle/>
          <a:p>
            <a:pPr algn="l">
              <a:lnSpc>
                <a:spcPts val="2033"/>
              </a:lnSpc>
            </a:pPr>
            <a:r>
              <a:rPr lang="en-US" sz="1694">
                <a:solidFill>
                  <a:srgbClr val="545454"/>
                </a:solidFill>
                <a:latin typeface="Arial"/>
                <a:ea typeface="Arial"/>
                <a:cs typeface="Arial"/>
                <a:sym typeface="Arial"/>
              </a:rPr>
              <a:t>More advanced energy efficiency with a 25-30% improvement, including improved insulation, HVAC systems, and more efficient windows..</a:t>
            </a:r>
          </a:p>
        </p:txBody>
      </p:sp>
      <p:sp>
        <p:nvSpPr>
          <p:cNvPr id="14" name="TextBox 14"/>
          <p:cNvSpPr txBox="1"/>
          <p:nvPr/>
        </p:nvSpPr>
        <p:spPr>
          <a:xfrm>
            <a:off x="907485" y="4642329"/>
            <a:ext cx="969587" cy="333375"/>
          </a:xfrm>
          <a:prstGeom prst="rect">
            <a:avLst/>
          </a:prstGeom>
        </p:spPr>
        <p:txBody>
          <a:bodyPr lIns="0" tIns="0" rIns="0" bIns="0" rtlCol="0" anchor="t">
            <a:spAutoFit/>
          </a:bodyPr>
          <a:lstStyle/>
          <a:p>
            <a:pPr algn="l">
              <a:lnSpc>
                <a:spcPts val="2654"/>
              </a:lnSpc>
            </a:pPr>
            <a:r>
              <a:rPr lang="en-US" sz="2212" b="1">
                <a:solidFill>
                  <a:srgbClr val="00712D"/>
                </a:solidFill>
                <a:latin typeface="Montserrat Bold"/>
                <a:ea typeface="Montserrat Bold"/>
                <a:cs typeface="Montserrat Bold"/>
                <a:sym typeface="Montserrat Bold"/>
              </a:rPr>
              <a:t>TIER 4</a:t>
            </a:r>
          </a:p>
        </p:txBody>
      </p:sp>
      <p:sp>
        <p:nvSpPr>
          <p:cNvPr id="15" name="TextBox 15"/>
          <p:cNvSpPr txBox="1"/>
          <p:nvPr/>
        </p:nvSpPr>
        <p:spPr>
          <a:xfrm>
            <a:off x="1976921" y="4605179"/>
            <a:ext cx="5412197" cy="809625"/>
          </a:xfrm>
          <a:prstGeom prst="rect">
            <a:avLst/>
          </a:prstGeom>
        </p:spPr>
        <p:txBody>
          <a:bodyPr lIns="0" tIns="0" rIns="0" bIns="0" rtlCol="0" anchor="t">
            <a:spAutoFit/>
          </a:bodyPr>
          <a:lstStyle/>
          <a:p>
            <a:pPr algn="l">
              <a:lnSpc>
                <a:spcPts val="2033"/>
              </a:lnSpc>
            </a:pPr>
            <a:r>
              <a:rPr lang="en-US" sz="1694">
                <a:solidFill>
                  <a:srgbClr val="545454"/>
                </a:solidFill>
                <a:latin typeface="Arial"/>
                <a:ea typeface="Arial"/>
                <a:cs typeface="Arial"/>
                <a:sym typeface="Arial"/>
              </a:rPr>
              <a:t>Significant improvement (40-50%) with renewable energy systems like solar panels and advanced energy management systems.</a:t>
            </a:r>
          </a:p>
        </p:txBody>
      </p:sp>
      <p:sp>
        <p:nvSpPr>
          <p:cNvPr id="16" name="TextBox 16"/>
          <p:cNvSpPr txBox="1"/>
          <p:nvPr/>
        </p:nvSpPr>
        <p:spPr>
          <a:xfrm>
            <a:off x="1976921" y="5643404"/>
            <a:ext cx="5412197" cy="809625"/>
          </a:xfrm>
          <a:prstGeom prst="rect">
            <a:avLst/>
          </a:prstGeom>
        </p:spPr>
        <p:txBody>
          <a:bodyPr lIns="0" tIns="0" rIns="0" bIns="0" rtlCol="0" anchor="t">
            <a:spAutoFit/>
          </a:bodyPr>
          <a:lstStyle/>
          <a:p>
            <a:pPr algn="l">
              <a:lnSpc>
                <a:spcPts val="2033"/>
              </a:lnSpc>
            </a:pPr>
            <a:r>
              <a:rPr lang="en-US" sz="1694">
                <a:solidFill>
                  <a:srgbClr val="545454"/>
                </a:solidFill>
                <a:latin typeface="Arial"/>
                <a:ea typeface="Arial"/>
                <a:cs typeface="Arial"/>
                <a:sym typeface="Arial"/>
              </a:rPr>
              <a:t>Net-Zero Ready. Homes produce as much energy as they consume, representing the most ambitious energy efficiency target.</a:t>
            </a:r>
          </a:p>
        </p:txBody>
      </p:sp>
      <p:sp>
        <p:nvSpPr>
          <p:cNvPr id="17" name="TextBox 17"/>
          <p:cNvSpPr txBox="1"/>
          <p:nvPr/>
        </p:nvSpPr>
        <p:spPr>
          <a:xfrm>
            <a:off x="907485" y="5681504"/>
            <a:ext cx="969587" cy="333375"/>
          </a:xfrm>
          <a:prstGeom prst="rect">
            <a:avLst/>
          </a:prstGeom>
        </p:spPr>
        <p:txBody>
          <a:bodyPr lIns="0" tIns="0" rIns="0" bIns="0" rtlCol="0" anchor="t">
            <a:spAutoFit/>
          </a:bodyPr>
          <a:lstStyle/>
          <a:p>
            <a:pPr algn="l">
              <a:lnSpc>
                <a:spcPts val="2654"/>
              </a:lnSpc>
            </a:pPr>
            <a:r>
              <a:rPr lang="en-US" sz="2212" b="1">
                <a:solidFill>
                  <a:srgbClr val="00712D"/>
                </a:solidFill>
                <a:latin typeface="Montserrat Bold"/>
                <a:ea typeface="Montserrat Bold"/>
                <a:cs typeface="Montserrat Bold"/>
                <a:sym typeface="Montserrat Bold"/>
              </a:rPr>
              <a:t>TIER 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4315" y="2260450"/>
            <a:ext cx="3658076" cy="3972302"/>
            <a:chOff x="0" y="0"/>
            <a:chExt cx="1354843" cy="1471223"/>
          </a:xfrm>
        </p:grpSpPr>
        <p:sp>
          <p:nvSpPr>
            <p:cNvPr id="3" name="Freeform 3"/>
            <p:cNvSpPr/>
            <p:nvPr/>
          </p:nvSpPr>
          <p:spPr>
            <a:xfrm>
              <a:off x="0" y="0"/>
              <a:ext cx="1354843" cy="1471223"/>
            </a:xfrm>
            <a:custGeom>
              <a:avLst/>
              <a:gdLst/>
              <a:ahLst/>
              <a:cxnLst/>
              <a:rect l="l" t="t" r="r" b="b"/>
              <a:pathLst>
                <a:path w="1354843" h="1471223">
                  <a:moveTo>
                    <a:pt x="0" y="0"/>
                  </a:moveTo>
                  <a:lnTo>
                    <a:pt x="1354843" y="0"/>
                  </a:lnTo>
                  <a:lnTo>
                    <a:pt x="1354843" y="1471223"/>
                  </a:lnTo>
                  <a:lnTo>
                    <a:pt x="0" y="1471223"/>
                  </a:lnTo>
                  <a:close/>
                </a:path>
              </a:pathLst>
            </a:custGeom>
            <a:solidFill>
              <a:srgbClr val="00712D"/>
            </a:solidFill>
          </p:spPr>
          <p:txBody>
            <a:bodyPr/>
            <a:lstStyle/>
            <a:p>
              <a:endParaRPr lang="en-US"/>
            </a:p>
          </p:txBody>
        </p:sp>
        <p:sp>
          <p:nvSpPr>
            <p:cNvPr id="4" name="TextBox 4"/>
            <p:cNvSpPr txBox="1"/>
            <p:nvPr/>
          </p:nvSpPr>
          <p:spPr>
            <a:xfrm>
              <a:off x="0" y="-57150"/>
              <a:ext cx="1354843" cy="1528373"/>
            </a:xfrm>
            <a:prstGeom prst="rect">
              <a:avLst/>
            </a:prstGeom>
          </p:spPr>
          <p:txBody>
            <a:bodyPr lIns="50800" tIns="50800" rIns="50800" bIns="50800" rtlCol="0" anchor="ctr"/>
            <a:lstStyle/>
            <a:p>
              <a:pPr algn="ctr">
                <a:lnSpc>
                  <a:spcPts val="1960"/>
                </a:lnSpc>
              </a:pPr>
              <a:endParaRPr/>
            </a:p>
          </p:txBody>
        </p:sp>
      </p:grpSp>
      <p:grpSp>
        <p:nvGrpSpPr>
          <p:cNvPr id="5" name="Group 5"/>
          <p:cNvGrpSpPr/>
          <p:nvPr/>
        </p:nvGrpSpPr>
        <p:grpSpPr>
          <a:xfrm>
            <a:off x="1380942" y="2260450"/>
            <a:ext cx="2092634" cy="1081276"/>
            <a:chOff x="0" y="0"/>
            <a:chExt cx="509723" cy="263377"/>
          </a:xfrm>
        </p:grpSpPr>
        <p:sp>
          <p:nvSpPr>
            <p:cNvPr id="6" name="Freeform 6"/>
            <p:cNvSpPr/>
            <p:nvPr/>
          </p:nvSpPr>
          <p:spPr>
            <a:xfrm>
              <a:off x="0" y="0"/>
              <a:ext cx="509723" cy="263377"/>
            </a:xfrm>
            <a:custGeom>
              <a:avLst/>
              <a:gdLst/>
              <a:ahLst/>
              <a:cxnLst/>
              <a:rect l="l" t="t" r="r" b="b"/>
              <a:pathLst>
                <a:path w="509723" h="263377">
                  <a:moveTo>
                    <a:pt x="59194" y="0"/>
                  </a:moveTo>
                  <a:lnTo>
                    <a:pt x="450529" y="0"/>
                  </a:lnTo>
                  <a:cubicBezTo>
                    <a:pt x="483221" y="0"/>
                    <a:pt x="509723" y="26502"/>
                    <a:pt x="509723" y="59194"/>
                  </a:cubicBezTo>
                  <a:lnTo>
                    <a:pt x="509723" y="204183"/>
                  </a:lnTo>
                  <a:cubicBezTo>
                    <a:pt x="509723" y="236875"/>
                    <a:pt x="483221" y="263377"/>
                    <a:pt x="450529" y="263377"/>
                  </a:cubicBezTo>
                  <a:lnTo>
                    <a:pt x="59194" y="263377"/>
                  </a:lnTo>
                  <a:cubicBezTo>
                    <a:pt x="26502" y="263377"/>
                    <a:pt x="0" y="236875"/>
                    <a:pt x="0" y="204183"/>
                  </a:cubicBezTo>
                  <a:lnTo>
                    <a:pt x="0" y="59194"/>
                  </a:lnTo>
                  <a:cubicBezTo>
                    <a:pt x="0" y="26502"/>
                    <a:pt x="26502" y="0"/>
                    <a:pt x="59194" y="0"/>
                  </a:cubicBezTo>
                  <a:close/>
                </a:path>
              </a:pathLst>
            </a:custGeom>
            <a:blipFill>
              <a:blip r:embed="rId2"/>
              <a:stretch>
                <a:fillRect t="-8060" b="-8060"/>
              </a:stretch>
            </a:blipFill>
          </p:spPr>
          <p:txBody>
            <a:bodyPr/>
            <a:lstStyle/>
            <a:p>
              <a:endParaRPr lang="en-US"/>
            </a:p>
          </p:txBody>
        </p:sp>
      </p:grpSp>
      <p:grpSp>
        <p:nvGrpSpPr>
          <p:cNvPr id="7" name="Group 7"/>
          <p:cNvGrpSpPr/>
          <p:nvPr/>
        </p:nvGrpSpPr>
        <p:grpSpPr>
          <a:xfrm>
            <a:off x="1380942" y="3657600"/>
            <a:ext cx="2092634" cy="979394"/>
            <a:chOff x="0" y="0"/>
            <a:chExt cx="509723" cy="238560"/>
          </a:xfrm>
        </p:grpSpPr>
        <p:sp>
          <p:nvSpPr>
            <p:cNvPr id="8" name="Freeform 8"/>
            <p:cNvSpPr/>
            <p:nvPr/>
          </p:nvSpPr>
          <p:spPr>
            <a:xfrm>
              <a:off x="0" y="0"/>
              <a:ext cx="509723" cy="238560"/>
            </a:xfrm>
            <a:custGeom>
              <a:avLst/>
              <a:gdLst/>
              <a:ahLst/>
              <a:cxnLst/>
              <a:rect l="l" t="t" r="r" b="b"/>
              <a:pathLst>
                <a:path w="509723" h="238560">
                  <a:moveTo>
                    <a:pt x="59194" y="0"/>
                  </a:moveTo>
                  <a:lnTo>
                    <a:pt x="450529" y="0"/>
                  </a:lnTo>
                  <a:cubicBezTo>
                    <a:pt x="483221" y="0"/>
                    <a:pt x="509723" y="26502"/>
                    <a:pt x="509723" y="59194"/>
                  </a:cubicBezTo>
                  <a:lnTo>
                    <a:pt x="509723" y="179367"/>
                  </a:lnTo>
                  <a:cubicBezTo>
                    <a:pt x="509723" y="212058"/>
                    <a:pt x="483221" y="238560"/>
                    <a:pt x="450529" y="238560"/>
                  </a:cubicBezTo>
                  <a:lnTo>
                    <a:pt x="59194" y="238560"/>
                  </a:lnTo>
                  <a:cubicBezTo>
                    <a:pt x="26502" y="238560"/>
                    <a:pt x="0" y="212058"/>
                    <a:pt x="0" y="179367"/>
                  </a:cubicBezTo>
                  <a:lnTo>
                    <a:pt x="0" y="59194"/>
                  </a:lnTo>
                  <a:cubicBezTo>
                    <a:pt x="0" y="26502"/>
                    <a:pt x="26502" y="0"/>
                    <a:pt x="59194" y="0"/>
                  </a:cubicBezTo>
                  <a:close/>
                </a:path>
              </a:pathLst>
            </a:custGeom>
            <a:blipFill>
              <a:blip r:embed="rId3"/>
              <a:stretch>
                <a:fillRect t="-21177" b="-21177"/>
              </a:stretch>
            </a:blipFill>
          </p:spPr>
          <p:txBody>
            <a:bodyPr/>
            <a:lstStyle/>
            <a:p>
              <a:endParaRPr lang="en-US"/>
            </a:p>
          </p:txBody>
        </p:sp>
      </p:grpSp>
      <p:grpSp>
        <p:nvGrpSpPr>
          <p:cNvPr id="9" name="Group 9"/>
          <p:cNvGrpSpPr/>
          <p:nvPr/>
        </p:nvGrpSpPr>
        <p:grpSpPr>
          <a:xfrm>
            <a:off x="1380942" y="4951319"/>
            <a:ext cx="2092634" cy="1081276"/>
            <a:chOff x="0" y="0"/>
            <a:chExt cx="509723" cy="263377"/>
          </a:xfrm>
        </p:grpSpPr>
        <p:sp>
          <p:nvSpPr>
            <p:cNvPr id="10" name="Freeform 10"/>
            <p:cNvSpPr/>
            <p:nvPr/>
          </p:nvSpPr>
          <p:spPr>
            <a:xfrm>
              <a:off x="0" y="0"/>
              <a:ext cx="509723" cy="263377"/>
            </a:xfrm>
            <a:custGeom>
              <a:avLst/>
              <a:gdLst/>
              <a:ahLst/>
              <a:cxnLst/>
              <a:rect l="l" t="t" r="r" b="b"/>
              <a:pathLst>
                <a:path w="509723" h="263377">
                  <a:moveTo>
                    <a:pt x="59194" y="0"/>
                  </a:moveTo>
                  <a:lnTo>
                    <a:pt x="450529" y="0"/>
                  </a:lnTo>
                  <a:cubicBezTo>
                    <a:pt x="483221" y="0"/>
                    <a:pt x="509723" y="26502"/>
                    <a:pt x="509723" y="59194"/>
                  </a:cubicBezTo>
                  <a:lnTo>
                    <a:pt x="509723" y="204183"/>
                  </a:lnTo>
                  <a:cubicBezTo>
                    <a:pt x="509723" y="236875"/>
                    <a:pt x="483221" y="263377"/>
                    <a:pt x="450529" y="263377"/>
                  </a:cubicBezTo>
                  <a:lnTo>
                    <a:pt x="59194" y="263377"/>
                  </a:lnTo>
                  <a:cubicBezTo>
                    <a:pt x="26502" y="263377"/>
                    <a:pt x="0" y="236875"/>
                    <a:pt x="0" y="204183"/>
                  </a:cubicBezTo>
                  <a:lnTo>
                    <a:pt x="0" y="59194"/>
                  </a:lnTo>
                  <a:cubicBezTo>
                    <a:pt x="0" y="26502"/>
                    <a:pt x="26502" y="0"/>
                    <a:pt x="59194" y="0"/>
                  </a:cubicBezTo>
                  <a:close/>
                </a:path>
              </a:pathLst>
            </a:custGeom>
            <a:blipFill>
              <a:blip r:embed="rId4"/>
              <a:stretch>
                <a:fillRect t="-14591" b="-14591"/>
              </a:stretch>
            </a:blipFill>
          </p:spPr>
          <p:txBody>
            <a:bodyPr/>
            <a:lstStyle/>
            <a:p>
              <a:endParaRPr lang="en-US"/>
            </a:p>
          </p:txBody>
        </p:sp>
      </p:grpSp>
      <p:sp>
        <p:nvSpPr>
          <p:cNvPr id="11" name="AutoShape 11"/>
          <p:cNvSpPr/>
          <p:nvPr/>
        </p:nvSpPr>
        <p:spPr>
          <a:xfrm flipV="1">
            <a:off x="9031605" y="1207812"/>
            <a:ext cx="0" cy="5266578"/>
          </a:xfrm>
          <a:prstGeom prst="line">
            <a:avLst/>
          </a:prstGeom>
          <a:ln w="19050" cap="flat">
            <a:solidFill>
              <a:srgbClr val="946C0A"/>
            </a:solidFill>
            <a:prstDash val="solid"/>
            <a:headEnd type="none" w="sm" len="sm"/>
            <a:tailEnd type="none" w="sm" len="sm"/>
          </a:ln>
        </p:spPr>
        <p:txBody>
          <a:bodyPr/>
          <a:lstStyle/>
          <a:p>
            <a:endParaRPr lang="en-US"/>
          </a:p>
        </p:txBody>
      </p:sp>
      <p:grpSp>
        <p:nvGrpSpPr>
          <p:cNvPr id="12" name="Group 12"/>
          <p:cNvGrpSpPr/>
          <p:nvPr/>
        </p:nvGrpSpPr>
        <p:grpSpPr>
          <a:xfrm>
            <a:off x="7824222" y="1173075"/>
            <a:ext cx="645546" cy="470762"/>
            <a:chOff x="0" y="0"/>
            <a:chExt cx="239091" cy="174356"/>
          </a:xfrm>
        </p:grpSpPr>
        <p:sp>
          <p:nvSpPr>
            <p:cNvPr id="13" name="Freeform 13"/>
            <p:cNvSpPr/>
            <p:nvPr/>
          </p:nvSpPr>
          <p:spPr>
            <a:xfrm>
              <a:off x="0" y="0"/>
              <a:ext cx="239091" cy="174356"/>
            </a:xfrm>
            <a:custGeom>
              <a:avLst/>
              <a:gdLst/>
              <a:ahLst/>
              <a:cxnLst/>
              <a:rect l="l" t="t" r="r" b="b"/>
              <a:pathLst>
                <a:path w="239091" h="174356">
                  <a:moveTo>
                    <a:pt x="0" y="0"/>
                  </a:moveTo>
                  <a:lnTo>
                    <a:pt x="239091" y="0"/>
                  </a:lnTo>
                  <a:lnTo>
                    <a:pt x="239091" y="174356"/>
                  </a:lnTo>
                  <a:lnTo>
                    <a:pt x="0" y="174356"/>
                  </a:lnTo>
                  <a:close/>
                </a:path>
              </a:pathLst>
            </a:custGeom>
            <a:solidFill>
              <a:srgbClr val="00712D"/>
            </a:solidFill>
          </p:spPr>
          <p:txBody>
            <a:bodyPr/>
            <a:lstStyle/>
            <a:p>
              <a:endParaRPr lang="en-US"/>
            </a:p>
          </p:txBody>
        </p:sp>
        <p:sp>
          <p:nvSpPr>
            <p:cNvPr id="14" name="TextBox 14"/>
            <p:cNvSpPr txBox="1"/>
            <p:nvPr/>
          </p:nvSpPr>
          <p:spPr>
            <a:xfrm>
              <a:off x="0" y="-57150"/>
              <a:ext cx="239091" cy="231506"/>
            </a:xfrm>
            <a:prstGeom prst="rect">
              <a:avLst/>
            </a:prstGeom>
          </p:spPr>
          <p:txBody>
            <a:bodyPr lIns="50800" tIns="50800" rIns="50800" bIns="50800" rtlCol="0" anchor="ctr"/>
            <a:lstStyle/>
            <a:p>
              <a:pPr algn="ctr">
                <a:lnSpc>
                  <a:spcPts val="1960"/>
                </a:lnSpc>
              </a:pPr>
              <a:endParaRPr/>
            </a:p>
          </p:txBody>
        </p:sp>
      </p:grpSp>
      <p:sp>
        <p:nvSpPr>
          <p:cNvPr id="15" name="Freeform 15"/>
          <p:cNvSpPr/>
          <p:nvPr/>
        </p:nvSpPr>
        <p:spPr>
          <a:xfrm rot="5400000" flipH="1">
            <a:off x="77336" y="3699477"/>
            <a:ext cx="794774" cy="794774"/>
          </a:xfrm>
          <a:custGeom>
            <a:avLst/>
            <a:gdLst/>
            <a:ahLst/>
            <a:cxnLst/>
            <a:rect l="l" t="t" r="r" b="b"/>
            <a:pathLst>
              <a:path w="794774" h="794774">
                <a:moveTo>
                  <a:pt x="794774" y="0"/>
                </a:moveTo>
                <a:lnTo>
                  <a:pt x="0" y="0"/>
                </a:lnTo>
                <a:lnTo>
                  <a:pt x="0" y="794774"/>
                </a:lnTo>
                <a:lnTo>
                  <a:pt x="794774" y="794774"/>
                </a:lnTo>
                <a:lnTo>
                  <a:pt x="7947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TextBox 16"/>
          <p:cNvSpPr txBox="1"/>
          <p:nvPr/>
        </p:nvSpPr>
        <p:spPr>
          <a:xfrm>
            <a:off x="872110" y="997433"/>
            <a:ext cx="6597252" cy="828675"/>
          </a:xfrm>
          <a:prstGeom prst="rect">
            <a:avLst/>
          </a:prstGeom>
        </p:spPr>
        <p:txBody>
          <a:bodyPr lIns="0" tIns="0" rIns="0" bIns="0" rtlCol="0" anchor="t">
            <a:spAutoFit/>
          </a:bodyPr>
          <a:lstStyle/>
          <a:p>
            <a:pPr algn="l">
              <a:lnSpc>
                <a:spcPts val="3354"/>
              </a:lnSpc>
            </a:pPr>
            <a:r>
              <a:rPr lang="en-US" sz="2795" b="1">
                <a:solidFill>
                  <a:srgbClr val="000000"/>
                </a:solidFill>
                <a:latin typeface="Montserrat Bold"/>
                <a:ea typeface="Montserrat Bold"/>
                <a:cs typeface="Montserrat Bold"/>
                <a:sym typeface="Montserrat Bold"/>
              </a:rPr>
              <a:t>RECOMMENDATION: TIER 3 ENERGY EFFICIENCY</a:t>
            </a:r>
          </a:p>
        </p:txBody>
      </p:sp>
      <p:sp>
        <p:nvSpPr>
          <p:cNvPr id="17" name="TextBox 17"/>
          <p:cNvSpPr txBox="1"/>
          <p:nvPr/>
        </p:nvSpPr>
        <p:spPr>
          <a:xfrm>
            <a:off x="3814921" y="2250925"/>
            <a:ext cx="1563832" cy="466725"/>
          </a:xfrm>
          <a:prstGeom prst="rect">
            <a:avLst/>
          </a:prstGeom>
        </p:spPr>
        <p:txBody>
          <a:bodyPr lIns="0" tIns="0" rIns="0" bIns="0" rtlCol="0" anchor="t">
            <a:spAutoFit/>
          </a:bodyPr>
          <a:lstStyle/>
          <a:p>
            <a:pPr algn="l">
              <a:lnSpc>
                <a:spcPts val="1840"/>
              </a:lnSpc>
            </a:pPr>
            <a:r>
              <a:rPr lang="en-US" sz="1534" b="1">
                <a:solidFill>
                  <a:srgbClr val="00712D"/>
                </a:solidFill>
                <a:latin typeface="Montserrat Bold"/>
                <a:ea typeface="Montserrat Bold"/>
                <a:cs typeface="Montserrat Bold"/>
                <a:sym typeface="Montserrat Bold"/>
              </a:rPr>
              <a:t>COST-BENEFIT BALANCE:</a:t>
            </a:r>
          </a:p>
        </p:txBody>
      </p:sp>
      <p:sp>
        <p:nvSpPr>
          <p:cNvPr id="18" name="TextBox 18"/>
          <p:cNvSpPr txBox="1"/>
          <p:nvPr/>
        </p:nvSpPr>
        <p:spPr>
          <a:xfrm>
            <a:off x="5519011" y="2231875"/>
            <a:ext cx="2950758" cy="1019175"/>
          </a:xfrm>
          <a:prstGeom prst="rect">
            <a:avLst/>
          </a:prstGeom>
        </p:spPr>
        <p:txBody>
          <a:bodyPr lIns="0" tIns="0" rIns="0" bIns="0" rtlCol="0" anchor="t">
            <a:spAutoFit/>
          </a:bodyPr>
          <a:lstStyle/>
          <a:p>
            <a:pPr algn="l">
              <a:lnSpc>
                <a:spcPts val="1997"/>
              </a:lnSpc>
            </a:pPr>
            <a:r>
              <a:rPr lang="en-US" sz="1664">
                <a:solidFill>
                  <a:srgbClr val="545454"/>
                </a:solidFill>
                <a:latin typeface="Arial"/>
                <a:ea typeface="Arial"/>
                <a:cs typeface="Arial"/>
                <a:sym typeface="Arial"/>
              </a:rPr>
              <a:t>Tier 3 offers a balance between upfront construction costs and long- term energy savings.</a:t>
            </a:r>
          </a:p>
        </p:txBody>
      </p:sp>
      <p:sp>
        <p:nvSpPr>
          <p:cNvPr id="19" name="TextBox 19"/>
          <p:cNvSpPr txBox="1"/>
          <p:nvPr/>
        </p:nvSpPr>
        <p:spPr>
          <a:xfrm>
            <a:off x="5519011" y="3446501"/>
            <a:ext cx="2950758" cy="523875"/>
          </a:xfrm>
          <a:prstGeom prst="rect">
            <a:avLst/>
          </a:prstGeom>
        </p:spPr>
        <p:txBody>
          <a:bodyPr lIns="0" tIns="0" rIns="0" bIns="0" rtlCol="0" anchor="t">
            <a:spAutoFit/>
          </a:bodyPr>
          <a:lstStyle/>
          <a:p>
            <a:pPr algn="l">
              <a:lnSpc>
                <a:spcPts val="1997"/>
              </a:lnSpc>
            </a:pPr>
            <a:r>
              <a:rPr lang="en-US" sz="1664">
                <a:solidFill>
                  <a:srgbClr val="545454"/>
                </a:solidFill>
                <a:latin typeface="Arial"/>
                <a:ea typeface="Arial"/>
                <a:cs typeface="Arial"/>
                <a:sym typeface="Arial"/>
              </a:rPr>
              <a:t>Significant energy savings over the life of the home.</a:t>
            </a:r>
          </a:p>
        </p:txBody>
      </p:sp>
      <p:sp>
        <p:nvSpPr>
          <p:cNvPr id="20" name="TextBox 20"/>
          <p:cNvSpPr txBox="1"/>
          <p:nvPr/>
        </p:nvSpPr>
        <p:spPr>
          <a:xfrm>
            <a:off x="5519011" y="4237076"/>
            <a:ext cx="2950758" cy="523875"/>
          </a:xfrm>
          <a:prstGeom prst="rect">
            <a:avLst/>
          </a:prstGeom>
        </p:spPr>
        <p:txBody>
          <a:bodyPr lIns="0" tIns="0" rIns="0" bIns="0" rtlCol="0" anchor="t">
            <a:spAutoFit/>
          </a:bodyPr>
          <a:lstStyle/>
          <a:p>
            <a:pPr algn="l">
              <a:lnSpc>
                <a:spcPts val="1997"/>
              </a:lnSpc>
            </a:pPr>
            <a:r>
              <a:rPr lang="en-US" sz="1664">
                <a:solidFill>
                  <a:srgbClr val="545454"/>
                </a:solidFill>
                <a:latin typeface="Arial"/>
                <a:ea typeface="Arial"/>
                <a:cs typeface="Arial"/>
                <a:sym typeface="Arial"/>
              </a:rPr>
              <a:t>Advanced insulation, air-sealing, and HVAC systems.</a:t>
            </a:r>
          </a:p>
        </p:txBody>
      </p:sp>
      <p:sp>
        <p:nvSpPr>
          <p:cNvPr id="21" name="TextBox 21"/>
          <p:cNvSpPr txBox="1"/>
          <p:nvPr/>
        </p:nvSpPr>
        <p:spPr>
          <a:xfrm>
            <a:off x="5519011" y="5032414"/>
            <a:ext cx="2950758" cy="771525"/>
          </a:xfrm>
          <a:prstGeom prst="rect">
            <a:avLst/>
          </a:prstGeom>
        </p:spPr>
        <p:txBody>
          <a:bodyPr lIns="0" tIns="0" rIns="0" bIns="0" rtlCol="0" anchor="t">
            <a:spAutoFit/>
          </a:bodyPr>
          <a:lstStyle/>
          <a:p>
            <a:pPr algn="l">
              <a:lnSpc>
                <a:spcPts val="1997"/>
              </a:lnSpc>
            </a:pPr>
            <a:r>
              <a:rPr lang="en-US" sz="1664">
                <a:solidFill>
                  <a:srgbClr val="545454"/>
                </a:solidFill>
                <a:latin typeface="Arial"/>
                <a:ea typeface="Arial"/>
                <a:cs typeface="Arial"/>
                <a:sym typeface="Arial"/>
              </a:rPr>
              <a:t>Fits within the current budget without requiring renewable energy systems.</a:t>
            </a:r>
          </a:p>
        </p:txBody>
      </p:sp>
      <p:sp>
        <p:nvSpPr>
          <p:cNvPr id="22" name="TextBox 22"/>
          <p:cNvSpPr txBox="1"/>
          <p:nvPr/>
        </p:nvSpPr>
        <p:spPr>
          <a:xfrm>
            <a:off x="5519011" y="6003964"/>
            <a:ext cx="2950758" cy="523875"/>
          </a:xfrm>
          <a:prstGeom prst="rect">
            <a:avLst/>
          </a:prstGeom>
        </p:spPr>
        <p:txBody>
          <a:bodyPr lIns="0" tIns="0" rIns="0" bIns="0" rtlCol="0" anchor="t">
            <a:spAutoFit/>
          </a:bodyPr>
          <a:lstStyle/>
          <a:p>
            <a:pPr algn="l">
              <a:lnSpc>
                <a:spcPts val="1997"/>
              </a:lnSpc>
            </a:pPr>
            <a:r>
              <a:rPr lang="en-US" sz="1664">
                <a:solidFill>
                  <a:srgbClr val="545454"/>
                </a:solidFill>
                <a:latin typeface="Arial"/>
                <a:ea typeface="Arial"/>
                <a:cs typeface="Arial"/>
                <a:sym typeface="Arial"/>
              </a:rPr>
              <a:t>Lower utility bills and increased comfort for residents.</a:t>
            </a:r>
          </a:p>
        </p:txBody>
      </p:sp>
      <p:sp>
        <p:nvSpPr>
          <p:cNvPr id="23" name="TextBox 23"/>
          <p:cNvSpPr txBox="1"/>
          <p:nvPr/>
        </p:nvSpPr>
        <p:spPr>
          <a:xfrm>
            <a:off x="3814921" y="3465551"/>
            <a:ext cx="1563832" cy="428625"/>
          </a:xfrm>
          <a:prstGeom prst="rect">
            <a:avLst/>
          </a:prstGeom>
        </p:spPr>
        <p:txBody>
          <a:bodyPr lIns="0" tIns="0" rIns="0" bIns="0" rtlCol="0" anchor="t">
            <a:spAutoFit/>
          </a:bodyPr>
          <a:lstStyle/>
          <a:p>
            <a:pPr algn="l">
              <a:lnSpc>
                <a:spcPts val="1720"/>
              </a:lnSpc>
            </a:pPr>
            <a:r>
              <a:rPr lang="en-US" sz="1434" b="1">
                <a:solidFill>
                  <a:srgbClr val="00712D"/>
                </a:solidFill>
                <a:latin typeface="Montserrat Bold"/>
                <a:ea typeface="Montserrat Bold"/>
                <a:cs typeface="Montserrat Bold"/>
                <a:sym typeface="Montserrat Bold"/>
              </a:rPr>
              <a:t>25-30% ENERGY IMPROVEMENT:</a:t>
            </a:r>
          </a:p>
        </p:txBody>
      </p:sp>
      <p:sp>
        <p:nvSpPr>
          <p:cNvPr id="24" name="TextBox 24"/>
          <p:cNvSpPr txBox="1"/>
          <p:nvPr/>
        </p:nvSpPr>
        <p:spPr>
          <a:xfrm>
            <a:off x="3814921" y="4256126"/>
            <a:ext cx="1563832" cy="428625"/>
          </a:xfrm>
          <a:prstGeom prst="rect">
            <a:avLst/>
          </a:prstGeom>
        </p:spPr>
        <p:txBody>
          <a:bodyPr lIns="0" tIns="0" rIns="0" bIns="0" rtlCol="0" anchor="t">
            <a:spAutoFit/>
          </a:bodyPr>
          <a:lstStyle/>
          <a:p>
            <a:pPr algn="l">
              <a:lnSpc>
                <a:spcPts val="1720"/>
              </a:lnSpc>
            </a:pPr>
            <a:r>
              <a:rPr lang="en-US" sz="1434" b="1">
                <a:solidFill>
                  <a:srgbClr val="00712D"/>
                </a:solidFill>
                <a:latin typeface="Montserrat Bold"/>
                <a:ea typeface="Montserrat Bold"/>
                <a:cs typeface="Montserrat Bold"/>
                <a:sym typeface="Montserrat Bold"/>
              </a:rPr>
              <a:t>CONSTRUCTION PRACTICES:</a:t>
            </a:r>
          </a:p>
        </p:txBody>
      </p:sp>
      <p:sp>
        <p:nvSpPr>
          <p:cNvPr id="25" name="TextBox 25"/>
          <p:cNvSpPr txBox="1"/>
          <p:nvPr/>
        </p:nvSpPr>
        <p:spPr>
          <a:xfrm>
            <a:off x="3814921" y="5051464"/>
            <a:ext cx="1563832" cy="466725"/>
          </a:xfrm>
          <a:prstGeom prst="rect">
            <a:avLst/>
          </a:prstGeom>
        </p:spPr>
        <p:txBody>
          <a:bodyPr lIns="0" tIns="0" rIns="0" bIns="0" rtlCol="0" anchor="t">
            <a:spAutoFit/>
          </a:bodyPr>
          <a:lstStyle/>
          <a:p>
            <a:pPr algn="l">
              <a:lnSpc>
                <a:spcPts val="1840"/>
              </a:lnSpc>
            </a:pPr>
            <a:r>
              <a:rPr lang="en-US" sz="1534" b="1">
                <a:solidFill>
                  <a:srgbClr val="00712D"/>
                </a:solidFill>
                <a:latin typeface="Montserrat Bold"/>
                <a:ea typeface="Montserrat Bold"/>
                <a:cs typeface="Montserrat Bold"/>
                <a:sym typeface="Montserrat Bold"/>
              </a:rPr>
              <a:t>FINANCIAL IMPACT:</a:t>
            </a:r>
          </a:p>
        </p:txBody>
      </p:sp>
      <p:sp>
        <p:nvSpPr>
          <p:cNvPr id="26" name="TextBox 26"/>
          <p:cNvSpPr txBox="1"/>
          <p:nvPr/>
        </p:nvSpPr>
        <p:spPr>
          <a:xfrm>
            <a:off x="3814921" y="6023014"/>
            <a:ext cx="1563832" cy="428625"/>
          </a:xfrm>
          <a:prstGeom prst="rect">
            <a:avLst/>
          </a:prstGeom>
        </p:spPr>
        <p:txBody>
          <a:bodyPr lIns="0" tIns="0" rIns="0" bIns="0" rtlCol="0" anchor="t">
            <a:spAutoFit/>
          </a:bodyPr>
          <a:lstStyle/>
          <a:p>
            <a:pPr algn="l">
              <a:lnSpc>
                <a:spcPts val="1720"/>
              </a:lnSpc>
            </a:pPr>
            <a:r>
              <a:rPr lang="en-US" sz="1434" b="1">
                <a:solidFill>
                  <a:srgbClr val="00712D"/>
                </a:solidFill>
                <a:latin typeface="Montserrat Bold"/>
                <a:ea typeface="Montserrat Bold"/>
                <a:cs typeface="Montserrat Bold"/>
                <a:sym typeface="Montserrat Bold"/>
              </a:rPr>
              <a:t>COMMUNITY IMPACT: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78671" y="780295"/>
            <a:ext cx="570173" cy="1428750"/>
            <a:chOff x="0" y="0"/>
            <a:chExt cx="211175" cy="529167"/>
          </a:xfrm>
        </p:grpSpPr>
        <p:sp>
          <p:nvSpPr>
            <p:cNvPr id="3" name="Freeform 3"/>
            <p:cNvSpPr/>
            <p:nvPr/>
          </p:nvSpPr>
          <p:spPr>
            <a:xfrm>
              <a:off x="0" y="0"/>
              <a:ext cx="211175" cy="529167"/>
            </a:xfrm>
            <a:custGeom>
              <a:avLst/>
              <a:gdLst/>
              <a:ahLst/>
              <a:cxnLst/>
              <a:rect l="l" t="t" r="r" b="b"/>
              <a:pathLst>
                <a:path w="211175" h="529167">
                  <a:moveTo>
                    <a:pt x="0" y="0"/>
                  </a:moveTo>
                  <a:lnTo>
                    <a:pt x="211175" y="0"/>
                  </a:lnTo>
                  <a:lnTo>
                    <a:pt x="211175" y="529167"/>
                  </a:lnTo>
                  <a:lnTo>
                    <a:pt x="0" y="529167"/>
                  </a:lnTo>
                  <a:close/>
                </a:path>
              </a:pathLst>
            </a:custGeom>
            <a:solidFill>
              <a:srgbClr val="00712D"/>
            </a:solidFill>
          </p:spPr>
          <p:txBody>
            <a:bodyPr/>
            <a:lstStyle/>
            <a:p>
              <a:endParaRPr lang="en-US"/>
            </a:p>
          </p:txBody>
        </p:sp>
        <p:sp>
          <p:nvSpPr>
            <p:cNvPr id="4" name="TextBox 4"/>
            <p:cNvSpPr txBox="1"/>
            <p:nvPr/>
          </p:nvSpPr>
          <p:spPr>
            <a:xfrm>
              <a:off x="0" y="-57150"/>
              <a:ext cx="211175" cy="586317"/>
            </a:xfrm>
            <a:prstGeom prst="rect">
              <a:avLst/>
            </a:prstGeom>
          </p:spPr>
          <p:txBody>
            <a:bodyPr lIns="50800" tIns="50800" rIns="50800" bIns="50800" rtlCol="0" anchor="ctr"/>
            <a:lstStyle/>
            <a:p>
              <a:pPr algn="ctr">
                <a:lnSpc>
                  <a:spcPts val="1960"/>
                </a:lnSpc>
              </a:pPr>
              <a:endParaRPr/>
            </a:p>
          </p:txBody>
        </p:sp>
      </p:grpSp>
      <p:grpSp>
        <p:nvGrpSpPr>
          <p:cNvPr id="5" name="Group 5"/>
          <p:cNvGrpSpPr/>
          <p:nvPr/>
        </p:nvGrpSpPr>
        <p:grpSpPr>
          <a:xfrm>
            <a:off x="9166874" y="-52024"/>
            <a:ext cx="586726" cy="7419248"/>
            <a:chOff x="0" y="0"/>
            <a:chExt cx="217306" cy="2747870"/>
          </a:xfrm>
        </p:grpSpPr>
        <p:sp>
          <p:nvSpPr>
            <p:cNvPr id="6" name="Freeform 6"/>
            <p:cNvSpPr/>
            <p:nvPr/>
          </p:nvSpPr>
          <p:spPr>
            <a:xfrm>
              <a:off x="0" y="0"/>
              <a:ext cx="217306" cy="2747870"/>
            </a:xfrm>
            <a:custGeom>
              <a:avLst/>
              <a:gdLst/>
              <a:ahLst/>
              <a:cxnLst/>
              <a:rect l="l" t="t" r="r" b="b"/>
              <a:pathLst>
                <a:path w="217306" h="2747870">
                  <a:moveTo>
                    <a:pt x="0" y="0"/>
                  </a:moveTo>
                  <a:lnTo>
                    <a:pt x="217306" y="0"/>
                  </a:lnTo>
                  <a:lnTo>
                    <a:pt x="217306" y="2747870"/>
                  </a:lnTo>
                  <a:lnTo>
                    <a:pt x="0" y="2747870"/>
                  </a:lnTo>
                  <a:close/>
                </a:path>
              </a:pathLst>
            </a:custGeom>
            <a:solidFill>
              <a:srgbClr val="D5ED9F"/>
            </a:solidFill>
          </p:spPr>
          <p:txBody>
            <a:bodyPr/>
            <a:lstStyle/>
            <a:p>
              <a:endParaRPr lang="en-US"/>
            </a:p>
          </p:txBody>
        </p:sp>
        <p:sp>
          <p:nvSpPr>
            <p:cNvPr id="7" name="TextBox 7"/>
            <p:cNvSpPr txBox="1"/>
            <p:nvPr/>
          </p:nvSpPr>
          <p:spPr>
            <a:xfrm>
              <a:off x="0" y="-57150"/>
              <a:ext cx="217306" cy="2805020"/>
            </a:xfrm>
            <a:prstGeom prst="rect">
              <a:avLst/>
            </a:prstGeom>
          </p:spPr>
          <p:txBody>
            <a:bodyPr lIns="50800" tIns="50800" rIns="50800" bIns="50800" rtlCol="0" anchor="ctr"/>
            <a:lstStyle/>
            <a:p>
              <a:pPr algn="ctr">
                <a:lnSpc>
                  <a:spcPts val="1960"/>
                </a:lnSpc>
              </a:pPr>
              <a:endParaRPr/>
            </a:p>
          </p:txBody>
        </p:sp>
      </p:grpSp>
      <p:grpSp>
        <p:nvGrpSpPr>
          <p:cNvPr id="8" name="Group 8"/>
          <p:cNvGrpSpPr/>
          <p:nvPr/>
        </p:nvGrpSpPr>
        <p:grpSpPr>
          <a:xfrm>
            <a:off x="3922512" y="2809120"/>
            <a:ext cx="5960900" cy="3673968"/>
            <a:chOff x="0" y="0"/>
            <a:chExt cx="2207741" cy="1360729"/>
          </a:xfrm>
        </p:grpSpPr>
        <p:sp>
          <p:nvSpPr>
            <p:cNvPr id="9" name="Freeform 9"/>
            <p:cNvSpPr/>
            <p:nvPr/>
          </p:nvSpPr>
          <p:spPr>
            <a:xfrm>
              <a:off x="0" y="0"/>
              <a:ext cx="2207741" cy="1360729"/>
            </a:xfrm>
            <a:custGeom>
              <a:avLst/>
              <a:gdLst/>
              <a:ahLst/>
              <a:cxnLst/>
              <a:rect l="l" t="t" r="r" b="b"/>
              <a:pathLst>
                <a:path w="2207741" h="1360729">
                  <a:moveTo>
                    <a:pt x="0" y="0"/>
                  </a:moveTo>
                  <a:lnTo>
                    <a:pt x="2207741" y="0"/>
                  </a:lnTo>
                  <a:lnTo>
                    <a:pt x="2207741" y="1360729"/>
                  </a:lnTo>
                  <a:lnTo>
                    <a:pt x="0" y="1360729"/>
                  </a:lnTo>
                  <a:close/>
                </a:path>
              </a:pathLst>
            </a:custGeom>
            <a:solidFill>
              <a:srgbClr val="00712D"/>
            </a:solidFill>
          </p:spPr>
          <p:txBody>
            <a:bodyPr/>
            <a:lstStyle/>
            <a:p>
              <a:endParaRPr lang="en-US"/>
            </a:p>
          </p:txBody>
        </p:sp>
        <p:sp>
          <p:nvSpPr>
            <p:cNvPr id="10" name="TextBox 10"/>
            <p:cNvSpPr txBox="1"/>
            <p:nvPr/>
          </p:nvSpPr>
          <p:spPr>
            <a:xfrm>
              <a:off x="0" y="-57150"/>
              <a:ext cx="2207741" cy="1417879"/>
            </a:xfrm>
            <a:prstGeom prst="rect">
              <a:avLst/>
            </a:prstGeom>
          </p:spPr>
          <p:txBody>
            <a:bodyPr lIns="50800" tIns="50800" rIns="50800" bIns="50800" rtlCol="0" anchor="ctr"/>
            <a:lstStyle/>
            <a:p>
              <a:pPr algn="ctr">
                <a:lnSpc>
                  <a:spcPts val="1960"/>
                </a:lnSpc>
              </a:pPr>
              <a:endParaRPr/>
            </a:p>
          </p:txBody>
        </p:sp>
      </p:grpSp>
      <p:grpSp>
        <p:nvGrpSpPr>
          <p:cNvPr id="11" name="Group 11"/>
          <p:cNvGrpSpPr/>
          <p:nvPr/>
        </p:nvGrpSpPr>
        <p:grpSpPr>
          <a:xfrm>
            <a:off x="731520" y="2999591"/>
            <a:ext cx="3814539" cy="1256331"/>
            <a:chOff x="0" y="0"/>
            <a:chExt cx="1215152" cy="400214"/>
          </a:xfrm>
        </p:grpSpPr>
        <p:sp>
          <p:nvSpPr>
            <p:cNvPr id="12" name="Freeform 12"/>
            <p:cNvSpPr/>
            <p:nvPr/>
          </p:nvSpPr>
          <p:spPr>
            <a:xfrm>
              <a:off x="0" y="0"/>
              <a:ext cx="1215152" cy="400214"/>
            </a:xfrm>
            <a:custGeom>
              <a:avLst/>
              <a:gdLst/>
              <a:ahLst/>
              <a:cxnLst/>
              <a:rect l="l" t="t" r="r" b="b"/>
              <a:pathLst>
                <a:path w="1215152" h="400214">
                  <a:moveTo>
                    <a:pt x="32473" y="0"/>
                  </a:moveTo>
                  <a:lnTo>
                    <a:pt x="1182679" y="0"/>
                  </a:lnTo>
                  <a:cubicBezTo>
                    <a:pt x="1191291" y="0"/>
                    <a:pt x="1199551" y="3421"/>
                    <a:pt x="1205641" y="9511"/>
                  </a:cubicBezTo>
                  <a:cubicBezTo>
                    <a:pt x="1211731" y="15601"/>
                    <a:pt x="1215152" y="23861"/>
                    <a:pt x="1215152" y="32473"/>
                  </a:cubicBezTo>
                  <a:lnTo>
                    <a:pt x="1215152" y="367741"/>
                  </a:lnTo>
                  <a:cubicBezTo>
                    <a:pt x="1215152" y="385676"/>
                    <a:pt x="1200613" y="400214"/>
                    <a:pt x="1182679" y="400214"/>
                  </a:cubicBezTo>
                  <a:lnTo>
                    <a:pt x="32473" y="400214"/>
                  </a:lnTo>
                  <a:cubicBezTo>
                    <a:pt x="14539" y="400214"/>
                    <a:pt x="0" y="385676"/>
                    <a:pt x="0" y="367741"/>
                  </a:cubicBezTo>
                  <a:lnTo>
                    <a:pt x="0" y="32473"/>
                  </a:lnTo>
                  <a:cubicBezTo>
                    <a:pt x="0" y="14539"/>
                    <a:pt x="14539" y="0"/>
                    <a:pt x="32473" y="0"/>
                  </a:cubicBezTo>
                  <a:close/>
                </a:path>
              </a:pathLst>
            </a:custGeom>
            <a:blipFill>
              <a:blip r:embed="rId2"/>
              <a:stretch>
                <a:fillRect t="-51145" b="-51145"/>
              </a:stretch>
            </a:blipFill>
          </p:spPr>
          <p:txBody>
            <a:bodyPr/>
            <a:lstStyle/>
            <a:p>
              <a:endParaRPr lang="en-US"/>
            </a:p>
          </p:txBody>
        </p:sp>
      </p:grpSp>
      <p:grpSp>
        <p:nvGrpSpPr>
          <p:cNvPr id="13" name="Group 13"/>
          <p:cNvGrpSpPr/>
          <p:nvPr/>
        </p:nvGrpSpPr>
        <p:grpSpPr>
          <a:xfrm>
            <a:off x="731520" y="4781232"/>
            <a:ext cx="3814539" cy="1906585"/>
            <a:chOff x="0" y="0"/>
            <a:chExt cx="1215152" cy="607358"/>
          </a:xfrm>
        </p:grpSpPr>
        <p:sp>
          <p:nvSpPr>
            <p:cNvPr id="14" name="Freeform 14"/>
            <p:cNvSpPr/>
            <p:nvPr/>
          </p:nvSpPr>
          <p:spPr>
            <a:xfrm>
              <a:off x="0" y="0"/>
              <a:ext cx="1215152" cy="607358"/>
            </a:xfrm>
            <a:custGeom>
              <a:avLst/>
              <a:gdLst/>
              <a:ahLst/>
              <a:cxnLst/>
              <a:rect l="l" t="t" r="r" b="b"/>
              <a:pathLst>
                <a:path w="1215152" h="607358">
                  <a:moveTo>
                    <a:pt x="32473" y="0"/>
                  </a:moveTo>
                  <a:lnTo>
                    <a:pt x="1182679" y="0"/>
                  </a:lnTo>
                  <a:cubicBezTo>
                    <a:pt x="1191291" y="0"/>
                    <a:pt x="1199551" y="3421"/>
                    <a:pt x="1205641" y="9511"/>
                  </a:cubicBezTo>
                  <a:cubicBezTo>
                    <a:pt x="1211731" y="15601"/>
                    <a:pt x="1215152" y="23861"/>
                    <a:pt x="1215152" y="32473"/>
                  </a:cubicBezTo>
                  <a:lnTo>
                    <a:pt x="1215152" y="574885"/>
                  </a:lnTo>
                  <a:cubicBezTo>
                    <a:pt x="1215152" y="592819"/>
                    <a:pt x="1200613" y="607358"/>
                    <a:pt x="1182679" y="607358"/>
                  </a:cubicBezTo>
                  <a:lnTo>
                    <a:pt x="32473" y="607358"/>
                  </a:lnTo>
                  <a:cubicBezTo>
                    <a:pt x="14539" y="607358"/>
                    <a:pt x="0" y="592819"/>
                    <a:pt x="0" y="574885"/>
                  </a:cubicBezTo>
                  <a:lnTo>
                    <a:pt x="0" y="32473"/>
                  </a:lnTo>
                  <a:cubicBezTo>
                    <a:pt x="0" y="14539"/>
                    <a:pt x="14539" y="0"/>
                    <a:pt x="32473" y="0"/>
                  </a:cubicBezTo>
                  <a:close/>
                </a:path>
              </a:pathLst>
            </a:custGeom>
            <a:blipFill>
              <a:blip r:embed="rId3"/>
              <a:stretch>
                <a:fillRect t="-16648" b="-16648"/>
              </a:stretch>
            </a:blipFill>
          </p:spPr>
          <p:txBody>
            <a:bodyPr/>
            <a:lstStyle/>
            <a:p>
              <a:endParaRPr lang="en-US"/>
            </a:p>
          </p:txBody>
        </p:sp>
      </p:grpSp>
      <p:sp>
        <p:nvSpPr>
          <p:cNvPr id="15" name="Freeform 15"/>
          <p:cNvSpPr/>
          <p:nvPr/>
        </p:nvSpPr>
        <p:spPr>
          <a:xfrm>
            <a:off x="4383601" y="4255923"/>
            <a:ext cx="689322" cy="689322"/>
          </a:xfrm>
          <a:custGeom>
            <a:avLst/>
            <a:gdLst/>
            <a:ahLst/>
            <a:cxnLst/>
            <a:rect l="l" t="t" r="r" b="b"/>
            <a:pathLst>
              <a:path w="689322" h="689322">
                <a:moveTo>
                  <a:pt x="0" y="0"/>
                </a:moveTo>
                <a:lnTo>
                  <a:pt x="689322" y="0"/>
                </a:lnTo>
                <a:lnTo>
                  <a:pt x="689322" y="689322"/>
                </a:lnTo>
                <a:lnTo>
                  <a:pt x="0" y="6893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TextBox 16"/>
          <p:cNvSpPr txBox="1"/>
          <p:nvPr/>
        </p:nvSpPr>
        <p:spPr>
          <a:xfrm>
            <a:off x="731520" y="832112"/>
            <a:ext cx="7304162" cy="1428750"/>
          </a:xfrm>
          <a:prstGeom prst="rect">
            <a:avLst/>
          </a:prstGeom>
        </p:spPr>
        <p:txBody>
          <a:bodyPr lIns="0" tIns="0" rIns="0" bIns="0" rtlCol="0" anchor="t">
            <a:spAutoFit/>
          </a:bodyPr>
          <a:lstStyle/>
          <a:p>
            <a:pPr algn="l">
              <a:lnSpc>
                <a:spcPts val="5634"/>
              </a:lnSpc>
            </a:pPr>
            <a:r>
              <a:rPr lang="en-US" sz="4695" b="1">
                <a:solidFill>
                  <a:srgbClr val="000000"/>
                </a:solidFill>
                <a:latin typeface="Montserrat Bold"/>
                <a:ea typeface="Montserrat Bold"/>
                <a:cs typeface="Montserrat Bold"/>
                <a:sym typeface="Montserrat Bold"/>
              </a:rPr>
              <a:t>TIER 3 CONSTRUCTION PRACTICES</a:t>
            </a:r>
          </a:p>
        </p:txBody>
      </p:sp>
      <p:sp>
        <p:nvSpPr>
          <p:cNvPr id="17" name="TextBox 17"/>
          <p:cNvSpPr txBox="1"/>
          <p:nvPr/>
        </p:nvSpPr>
        <p:spPr>
          <a:xfrm>
            <a:off x="5072923" y="2961491"/>
            <a:ext cx="3786035" cy="4267200"/>
          </a:xfrm>
          <a:prstGeom prst="rect">
            <a:avLst/>
          </a:prstGeom>
        </p:spPr>
        <p:txBody>
          <a:bodyPr lIns="0" tIns="0" rIns="0" bIns="0" rtlCol="0" anchor="t">
            <a:spAutoFit/>
          </a:bodyPr>
          <a:lstStyle/>
          <a:p>
            <a:pPr marL="368266" lvl="1" indent="-184133" algn="l">
              <a:lnSpc>
                <a:spcPts val="2046"/>
              </a:lnSpc>
              <a:buFont typeface="Arial"/>
              <a:buChar char="•"/>
            </a:pPr>
            <a:r>
              <a:rPr lang="en-US" sz="1705" b="1">
                <a:solidFill>
                  <a:srgbClr val="FFFFFF"/>
                </a:solidFill>
                <a:latin typeface="Arial Bold"/>
                <a:ea typeface="Arial Bold"/>
                <a:cs typeface="Arial Bold"/>
                <a:sym typeface="Arial Bold"/>
              </a:rPr>
              <a:t>Advanced Insulation Techniques</a:t>
            </a:r>
            <a:r>
              <a:rPr lang="en-US" sz="1705">
                <a:solidFill>
                  <a:srgbClr val="FFFFFF"/>
                </a:solidFill>
                <a:latin typeface="Arial"/>
                <a:ea typeface="Arial"/>
                <a:cs typeface="Arial"/>
                <a:sym typeface="Arial"/>
              </a:rPr>
              <a:t> (e.g., double-wall construction).</a:t>
            </a:r>
          </a:p>
          <a:p>
            <a:pPr algn="l">
              <a:lnSpc>
                <a:spcPts val="2046"/>
              </a:lnSpc>
            </a:pPr>
            <a:endParaRPr lang="en-US" sz="1705">
              <a:solidFill>
                <a:srgbClr val="FFFFFF"/>
              </a:solidFill>
              <a:latin typeface="Arial"/>
              <a:ea typeface="Arial"/>
              <a:cs typeface="Arial"/>
              <a:sym typeface="Arial"/>
            </a:endParaRPr>
          </a:p>
          <a:p>
            <a:pPr marL="368266" lvl="1" indent="-184133" algn="l">
              <a:lnSpc>
                <a:spcPts val="2046"/>
              </a:lnSpc>
              <a:buFont typeface="Arial"/>
              <a:buChar char="•"/>
            </a:pPr>
            <a:r>
              <a:rPr lang="en-US" sz="1705" b="1">
                <a:solidFill>
                  <a:srgbClr val="FFFFFF"/>
                </a:solidFill>
                <a:latin typeface="Arial Bold"/>
                <a:ea typeface="Arial Bold"/>
                <a:cs typeface="Arial Bold"/>
                <a:sym typeface="Arial Bold"/>
              </a:rPr>
              <a:t>High-Performance Windows and Doors</a:t>
            </a:r>
            <a:r>
              <a:rPr lang="en-US" sz="1705">
                <a:solidFill>
                  <a:srgbClr val="FFFFFF"/>
                </a:solidFill>
                <a:latin typeface="Arial"/>
                <a:ea typeface="Arial"/>
                <a:cs typeface="Arial"/>
                <a:sym typeface="Arial"/>
              </a:rPr>
              <a:t> (triple-glazed for better thermal performance).</a:t>
            </a:r>
          </a:p>
          <a:p>
            <a:pPr algn="l">
              <a:lnSpc>
                <a:spcPts val="2046"/>
              </a:lnSpc>
            </a:pPr>
            <a:endParaRPr lang="en-US" sz="1705">
              <a:solidFill>
                <a:srgbClr val="FFFFFF"/>
              </a:solidFill>
              <a:latin typeface="Arial"/>
              <a:ea typeface="Arial"/>
              <a:cs typeface="Arial"/>
              <a:sym typeface="Arial"/>
            </a:endParaRPr>
          </a:p>
          <a:p>
            <a:pPr marL="368266" lvl="1" indent="-184133" algn="l">
              <a:lnSpc>
                <a:spcPts val="2046"/>
              </a:lnSpc>
              <a:buFont typeface="Arial"/>
              <a:buChar char="•"/>
            </a:pPr>
            <a:r>
              <a:rPr lang="en-US" sz="1705" b="1">
                <a:solidFill>
                  <a:srgbClr val="FFFFFF"/>
                </a:solidFill>
                <a:latin typeface="Arial Bold"/>
                <a:ea typeface="Arial Bold"/>
                <a:cs typeface="Arial Bold"/>
                <a:sym typeface="Arial Bold"/>
              </a:rPr>
              <a:t>Efficient HVAC Systems</a:t>
            </a:r>
            <a:r>
              <a:rPr lang="en-US" sz="1705">
                <a:solidFill>
                  <a:srgbClr val="FFFFFF"/>
                </a:solidFill>
                <a:latin typeface="Arial"/>
                <a:ea typeface="Arial"/>
                <a:cs typeface="Arial"/>
                <a:sym typeface="Arial"/>
              </a:rPr>
              <a:t> (high-efficiency heat pumps).</a:t>
            </a:r>
          </a:p>
          <a:p>
            <a:pPr algn="l">
              <a:lnSpc>
                <a:spcPts val="2286"/>
              </a:lnSpc>
            </a:pPr>
            <a:endParaRPr lang="en-US" sz="1705">
              <a:solidFill>
                <a:srgbClr val="FFFFFF"/>
              </a:solidFill>
              <a:latin typeface="Arial"/>
              <a:ea typeface="Arial"/>
              <a:cs typeface="Arial"/>
              <a:sym typeface="Arial"/>
            </a:endParaRPr>
          </a:p>
          <a:p>
            <a:pPr marL="368264" lvl="1" indent="-184132" algn="l">
              <a:lnSpc>
                <a:spcPts val="2046"/>
              </a:lnSpc>
              <a:buFont typeface="Arial"/>
              <a:buChar char="•"/>
            </a:pPr>
            <a:r>
              <a:rPr lang="en-US" sz="1705" b="1">
                <a:solidFill>
                  <a:srgbClr val="FFFFFF"/>
                </a:solidFill>
                <a:latin typeface="Arial Bold"/>
                <a:ea typeface="Arial Bold"/>
                <a:cs typeface="Arial Bold"/>
                <a:sym typeface="Arial Bold"/>
              </a:rPr>
              <a:t>Airtight Building Envelopes</a:t>
            </a:r>
            <a:r>
              <a:rPr lang="en-US" sz="1705">
                <a:solidFill>
                  <a:srgbClr val="FFFFFF"/>
                </a:solidFill>
                <a:latin typeface="Arial"/>
                <a:ea typeface="Arial"/>
                <a:cs typeface="Arial"/>
                <a:sym typeface="Arial"/>
              </a:rPr>
              <a:t> to reduce heat loss and improve indoor air quality.</a:t>
            </a:r>
          </a:p>
          <a:p>
            <a:pPr algn="l">
              <a:lnSpc>
                <a:spcPts val="2286"/>
              </a:lnSpc>
            </a:pPr>
            <a:endParaRPr lang="en-US" sz="1705">
              <a:solidFill>
                <a:srgbClr val="FFFFFF"/>
              </a:solidFill>
              <a:latin typeface="Arial"/>
              <a:ea typeface="Arial"/>
              <a:cs typeface="Arial"/>
              <a:sym typeface="Arial"/>
            </a:endParaRPr>
          </a:p>
          <a:p>
            <a:pPr algn="l">
              <a:lnSpc>
                <a:spcPts val="2286"/>
              </a:lnSpc>
            </a:pPr>
            <a:endParaRPr lang="en-US" sz="1705">
              <a:solidFill>
                <a:srgbClr val="FFFFFF"/>
              </a:solidFill>
              <a:latin typeface="Arial"/>
              <a:ea typeface="Arial"/>
              <a:cs typeface="Arial"/>
              <a:sym typeface="Arial"/>
            </a:endParaRPr>
          </a:p>
          <a:p>
            <a:pPr algn="l">
              <a:lnSpc>
                <a:spcPts val="2286"/>
              </a:lnSpc>
            </a:pPr>
            <a:endParaRPr lang="en-US" sz="1705">
              <a:solidFill>
                <a:srgbClr val="FFFFFF"/>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788</TotalTime>
  <Words>1286</Words>
  <Application>Microsoft Macintosh PowerPoint</Application>
  <PresentationFormat>Custom</PresentationFormat>
  <Paragraphs>148</Paragraphs>
  <Slides>20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Montserrat Bold</vt:lpstr>
      <vt:lpstr>Arial Bold</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Paddle Prairie Metis Settlement Housing Project</dc:title>
  <cp:lastModifiedBy>Matt Marcone</cp:lastModifiedBy>
  <cp:revision>16</cp:revision>
  <dcterms:created xsi:type="dcterms:W3CDTF">2006-08-16T00:00:00Z</dcterms:created>
  <dcterms:modified xsi:type="dcterms:W3CDTF">2024-10-24T17:04:41Z</dcterms:modified>
  <dc:identifier>DAGSRLWXxD4</dc:identifier>
</cp:coreProperties>
</file>